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6" r:id="rId3"/>
    <p:sldId id="439" r:id="rId4"/>
    <p:sldId id="380" r:id="rId5"/>
    <p:sldId id="382" r:id="rId6"/>
    <p:sldId id="383" r:id="rId7"/>
    <p:sldId id="384" r:id="rId8"/>
    <p:sldId id="385" r:id="rId9"/>
    <p:sldId id="376" r:id="rId10"/>
    <p:sldId id="377" r:id="rId11"/>
    <p:sldId id="386" r:id="rId12"/>
    <p:sldId id="388" r:id="rId13"/>
    <p:sldId id="391" r:id="rId14"/>
    <p:sldId id="392" r:id="rId15"/>
    <p:sldId id="393" r:id="rId16"/>
    <p:sldId id="395" r:id="rId17"/>
    <p:sldId id="403" r:id="rId18"/>
    <p:sldId id="404" r:id="rId19"/>
    <p:sldId id="405" r:id="rId20"/>
    <p:sldId id="397" r:id="rId21"/>
    <p:sldId id="398" r:id="rId22"/>
    <p:sldId id="399" r:id="rId23"/>
    <p:sldId id="400" r:id="rId24"/>
    <p:sldId id="40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EDE"/>
    <a:srgbClr val="52A4B1"/>
    <a:srgbClr val="525474"/>
    <a:srgbClr val="ECBD54"/>
    <a:srgbClr val="4F94B7"/>
    <a:srgbClr val="432D54"/>
    <a:srgbClr val="ECBD53"/>
    <a:srgbClr val="F9F4CF"/>
    <a:srgbClr val="C3EC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4719" autoAdjust="0"/>
  </p:normalViewPr>
  <p:slideViewPr>
    <p:cSldViewPr snapToGrid="0">
      <p:cViewPr varScale="1">
        <p:scale>
          <a:sx n="89" d="100"/>
          <a:sy n="89" d="100"/>
        </p:scale>
        <p:origin x="660"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BE7B1-074F-44B5-B41D-F90F7FE34678}" type="datetimeFigureOut">
              <a:rPr lang="zh-CN" altLang="en-US" smtClean="0"/>
              <a:t>2023/5/11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E7845-927C-4D6A-A2E8-2AA2CD8E2ED5}" type="slidenum">
              <a:rPr lang="zh-CN" altLang="en-US" smtClean="0"/>
              <a:t>‹#›</a:t>
            </a:fld>
            <a:endParaRPr lang="zh-CN" altLang="en-US"/>
          </a:p>
        </p:txBody>
      </p:sp>
    </p:spTree>
    <p:extLst>
      <p:ext uri="{BB962C8B-B14F-4D97-AF65-F5344CB8AC3E}">
        <p14:creationId xmlns:p14="http://schemas.microsoft.com/office/powerpoint/2010/main" val="148596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morning, everyone. </a:t>
            </a:r>
            <a:r>
              <a:rPr lang="en-US" altLang="zh-CN" sz="1200" b="0" i="0" kern="1200" dirty="0">
                <a:solidFill>
                  <a:schemeClr val="tx1"/>
                </a:solidFill>
                <a:effectLst/>
                <a:latin typeface="+mn-lt"/>
                <a:ea typeface="+mn-ea"/>
                <a:cs typeface="+mn-cs"/>
              </a:rPr>
              <a:t>I am glad to have the opportunity to make this presentation.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Today’s topic is </a:t>
            </a:r>
            <a:r>
              <a:rPr lang="en-US" altLang="zh-CN" sz="1200" dirty="0">
                <a:ea typeface="SimHei" panose="02010609060101010101" pitchFamily="49" charset="-122"/>
              </a:rPr>
              <a:t>Privacy as a Resource  in Differentially Private Federated Learning.</a:t>
            </a:r>
          </a:p>
          <a:p>
            <a:r>
              <a:rPr lang="en-US" altLang="zh-CN" sz="1200" b="0" i="0" kern="1200" dirty="0">
                <a:solidFill>
                  <a:schemeClr val="tx1"/>
                </a:solidFill>
                <a:effectLst/>
                <a:latin typeface="+mn-lt"/>
                <a:ea typeface="+mn-ea"/>
                <a:cs typeface="+mn-cs"/>
              </a:rPr>
              <a:t>This work was done by me and my collaborators at Beijing University of Posts and Telecommunications and Tsinghua University.</a:t>
            </a:r>
            <a:endParaRPr lang="en-US" altLang="zh-CN" sz="1200" dirty="0">
              <a:ea typeface="SimHei"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1</a:t>
            </a:fld>
            <a:endParaRPr lang="zh-CN" altLang="en-US"/>
          </a:p>
        </p:txBody>
      </p:sp>
    </p:spTree>
    <p:extLst>
      <p:ext uri="{BB962C8B-B14F-4D97-AF65-F5344CB8AC3E}">
        <p14:creationId xmlns:p14="http://schemas.microsoft.com/office/powerpoint/2010/main" val="3670869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next part shows the system design of our platform, namely </a:t>
            </a:r>
            <a:r>
              <a:rPr lang="en-US" altLang="zh-CN" sz="1200" b="0" i="0" kern="1200" dirty="0" err="1">
                <a:solidFill>
                  <a:schemeClr val="tx1"/>
                </a:solidFill>
                <a:effectLst/>
                <a:latin typeface="+mn-lt"/>
                <a:ea typeface="+mn-ea"/>
                <a:cs typeface="+mn-cs"/>
              </a:rPr>
              <a:t>FLScheduler</a:t>
            </a:r>
            <a:r>
              <a:rPr lang="en-US" altLang="zh-CN" sz="1200" b="0" i="0" kern="1200" dirty="0">
                <a:solidFill>
                  <a:schemeClr val="tx1"/>
                </a:solidFill>
                <a:effectLst/>
                <a:latin typeface="+mn-lt"/>
                <a:ea typeface="+mn-ea"/>
                <a:cs typeface="+mn-cs"/>
              </a:rPr>
              <a:t>. The core idea of the platform is to treat the DP budget into a system resource such as memory storage and network resource. There are two key contributions 1) it e</a:t>
            </a:r>
            <a:r>
              <a:rPr lang="en-US" altLang="zh-CN" sz="1200" dirty="0"/>
              <a:t>nables “endless” privacy budget consumption as time goes by 2) it supports fine-grained privacy budget scheduling.</a:t>
            </a:r>
            <a:r>
              <a:rPr lang="en-US" altLang="zh-CN" sz="1200" b="0" i="0" kern="1200" dirty="0">
                <a:solidFill>
                  <a:schemeClr val="tx1"/>
                </a:solidFill>
                <a:effectLst/>
                <a:latin typeface="+mn-lt"/>
                <a:ea typeface="+mn-ea"/>
                <a:cs typeface="+mn-cs"/>
              </a:rPr>
              <a:t> Below is the overall workflow of this platform.</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10</a:t>
            </a:fld>
            <a:endParaRPr lang="zh-CN" altLang="en-US"/>
          </a:p>
        </p:txBody>
      </p:sp>
    </p:spTree>
    <p:extLst>
      <p:ext uri="{BB962C8B-B14F-4D97-AF65-F5344CB8AC3E}">
        <p14:creationId xmlns:p14="http://schemas.microsoft.com/office/powerpoint/2010/main" val="155114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platform is primarily divided into three components: FL model developers, servers, and mobile devices that voluntarily participate in FL. The developers are responsible for submitting FL jobs to the platform, which include the machine learning models to be trained and the corresponding service quality objectives, such as a desired model accuracy.</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11</a:t>
            </a:fld>
            <a:endParaRPr lang="zh-CN" altLang="en-US"/>
          </a:p>
        </p:txBody>
      </p:sp>
    </p:spTree>
    <p:extLst>
      <p:ext uri="{BB962C8B-B14F-4D97-AF65-F5344CB8AC3E}">
        <p14:creationId xmlns:p14="http://schemas.microsoft.com/office/powerpoint/2010/main" val="1389957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device side is primarily responsible for data access control and DP-based local training. The former splits the data stream into independent blocks based on time, where users can allocate their own privacy budgets for each block. The latter performs local updates based on the selected private data blocks.</a:t>
            </a:r>
          </a:p>
        </p:txBody>
      </p:sp>
      <p:sp>
        <p:nvSpPr>
          <p:cNvPr id="4" name="灯片编号占位符 3"/>
          <p:cNvSpPr>
            <a:spLocks noGrp="1"/>
          </p:cNvSpPr>
          <p:nvPr>
            <p:ph type="sldNum" sz="quarter" idx="5"/>
          </p:nvPr>
        </p:nvSpPr>
        <p:spPr/>
        <p:txBody>
          <a:bodyPr/>
          <a:lstStyle/>
          <a:p>
            <a:fld id="{3BBE7845-927C-4D6A-A2E8-2AA2CD8E2ED5}" type="slidenum">
              <a:rPr lang="zh-CN" altLang="en-US" smtClean="0"/>
              <a:t>12</a:t>
            </a:fld>
            <a:endParaRPr lang="zh-CN" altLang="en-US"/>
          </a:p>
        </p:txBody>
      </p:sp>
    </p:spTree>
    <p:extLst>
      <p:ext uri="{BB962C8B-B14F-4D97-AF65-F5344CB8AC3E}">
        <p14:creationId xmlns:p14="http://schemas.microsoft.com/office/powerpoint/2010/main" val="3448815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critical scheduling module, located on the server, plays a crucial role in carefully orchestrating the submitted FL tasks and the distribution of private data blocks across devices. Due to the unique nature of these </a:t>
            </a:r>
            <a:r>
              <a:rPr lang="en-US" altLang="zh-CN" sz="1200" dirty="0"/>
              <a:t>non-replenishable</a:t>
            </a:r>
            <a:r>
              <a:rPr lang="en-US" altLang="zh-CN" sz="1200" b="0" i="0" kern="1200" dirty="0">
                <a:solidFill>
                  <a:schemeClr val="tx1"/>
                </a:solidFill>
                <a:effectLst/>
                <a:latin typeface="+mn-lt"/>
                <a:ea typeface="+mn-ea"/>
                <a:cs typeface="+mn-cs"/>
              </a:rPr>
              <a:t> privacy resources, scheduling them requires a different approach than traditional computational resources. Therefore, we propose a novel privacy budget scheduling algorithm that performs fine-grained scheduling on these blocks to achieve our objectives.</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13</a:t>
            </a:fld>
            <a:endParaRPr lang="zh-CN" altLang="en-US"/>
          </a:p>
        </p:txBody>
      </p:sp>
    </p:spTree>
    <p:extLst>
      <p:ext uri="{BB962C8B-B14F-4D97-AF65-F5344CB8AC3E}">
        <p14:creationId xmlns:p14="http://schemas.microsoft.com/office/powerpoint/2010/main" val="1697631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 core challenge in the system design is how to prevent fast consumption of privacy budgets in multi-job training due to the coarse-grained privacy accounting on the whole data stream. Specifically: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Previous work proposed to partition data stream into temporal blocks and introduced the block composition theorem to enable separate privacy accounting on each block, which can cover the #1 and #3 setting.</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14</a:t>
            </a:fld>
            <a:endParaRPr lang="zh-CN" altLang="en-US"/>
          </a:p>
        </p:txBody>
      </p:sp>
    </p:spTree>
    <p:extLst>
      <p:ext uri="{BB962C8B-B14F-4D97-AF65-F5344CB8AC3E}">
        <p14:creationId xmlns:p14="http://schemas.microsoft.com/office/powerpoint/2010/main" val="1210389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above solution does not effectively address the second challenge, which is the privacy consumption of data blocks across devices.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Our proposed solution is to organize the data blocks sliced by time on each device into a block collection called “time-blocks” in figure b. In this design, we should first determine which specific data from those days will be used for local model updates. We then extend the block composition theorem in centralized ML to </a:t>
            </a:r>
            <a:r>
              <a:rPr lang="zh-CN" altLang="en-US" sz="1200" b="1" dirty="0">
                <a:solidFill>
                  <a:srgbClr val="FF0000"/>
                </a:solidFill>
              </a:rPr>
              <a:t>Time-blocks Composition Theorem</a:t>
            </a:r>
            <a:r>
              <a:rPr lang="en-US" altLang="zh-CN" sz="1200" b="1" dirty="0">
                <a:solidFill>
                  <a:srgbClr val="FF0000"/>
                </a:solidFill>
              </a:rPr>
              <a:t> in distributed FL, which enable p</a:t>
            </a:r>
            <a:r>
              <a:rPr lang="zh-CN" altLang="en-US" sz="1200" dirty="0"/>
              <a:t>rivacy accounting </a:t>
            </a:r>
            <a:r>
              <a:rPr lang="en-US" altLang="zh-CN" sz="1200" dirty="0"/>
              <a:t>on</a:t>
            </a:r>
            <a:r>
              <a:rPr lang="zh-CN" altLang="en-US" sz="1200" dirty="0"/>
              <a:t> the tim</a:t>
            </a:r>
            <a:r>
              <a:rPr lang="en-US" altLang="zh-CN" sz="1200" dirty="0"/>
              <a:t>e-</a:t>
            </a:r>
            <a:r>
              <a:rPr lang="zh-CN" altLang="en-US" sz="1200" dirty="0"/>
              <a:t>blocks </a:t>
            </a:r>
            <a:r>
              <a:rPr lang="en-US" altLang="zh-CN" sz="1200" dirty="0"/>
              <a:t>across devices</a:t>
            </a:r>
            <a:r>
              <a:rPr lang="zh-CN" alt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15</a:t>
            </a:fld>
            <a:endParaRPr lang="zh-CN" altLang="en-US"/>
          </a:p>
        </p:txBody>
      </p:sp>
    </p:spTree>
    <p:extLst>
      <p:ext uri="{BB962C8B-B14F-4D97-AF65-F5344CB8AC3E}">
        <p14:creationId xmlns:p14="http://schemas.microsoft.com/office/powerpoint/2010/main" val="2587752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addition, how to serve more jobs while ensuring SLO for each job remains challenging. This is primarily due to the significant differences between privacy resource and traditional system resources.</a:t>
            </a:r>
            <a:r>
              <a:rPr lang="en-US" altLang="zh-CN" dirty="0"/>
              <a:t>1xxx, which means </a:t>
            </a:r>
            <a:r>
              <a:rPr lang="en-US" altLang="zh-CN" dirty="0">
                <a:solidFill>
                  <a:srgbClr val="FF0000"/>
                </a:solidFill>
              </a:rPr>
              <a:t>once the consumed budget reaches the enforced global privacy budget, the corresponding time-blocks can never be used for training anymore. 2xxx, which means </a:t>
            </a:r>
            <a:r>
              <a:rPr lang="en-US" altLang="zh-CN" dirty="0"/>
              <a:t>each FL job is either allocated with enough privacy budget to satisfy the SLO requirement, or no budget at all. 3xxx,</a:t>
            </a:r>
          </a:p>
          <a:p>
            <a:endParaRPr lang="en-US" altLang="zh-CN" dirty="0"/>
          </a:p>
          <a:p>
            <a:r>
              <a:rPr lang="en-US" altLang="zh-CN" sz="1200" b="0" i="0" kern="1200" dirty="0">
                <a:solidFill>
                  <a:schemeClr val="tx1"/>
                </a:solidFill>
                <a:effectLst/>
                <a:latin typeface="+mn-lt"/>
                <a:ea typeface="+mn-ea"/>
                <a:cs typeface="+mn-cs"/>
              </a:rPr>
              <a:t>The previous algorithm for centrally scheduling privacy budgets in centralized ML tasks, called DPF considered the first two challenges. Its core idea consists of two aspects: 1xxx 2xxx</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16</a:t>
            </a:fld>
            <a:endParaRPr lang="zh-CN" altLang="en-US"/>
          </a:p>
        </p:txBody>
      </p:sp>
    </p:spTree>
    <p:extLst>
      <p:ext uri="{BB962C8B-B14F-4D97-AF65-F5344CB8AC3E}">
        <p14:creationId xmlns:p14="http://schemas.microsoft.com/office/powerpoint/2010/main" val="3518542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DPF can not address the third challenge, due to its assumption of fixed privacy consumption.</a:t>
            </a:r>
            <a:r>
              <a:rPr lang="en-US" altLang="zh-CN" dirty="0"/>
              <a:t> FL is naturally integrated with client/data block sampling. However, the concrete sampling strategy is often determined on demand (</a:t>
            </a:r>
            <a:r>
              <a:rPr lang="en-US" altLang="zh-CN" dirty="0" err="1"/>
              <a:t>i,e</a:t>
            </a:r>
            <a:r>
              <a:rPr lang="en-US" altLang="zh-CN" dirty="0"/>
              <a:t>, ahead of each global round) because the device can drop in/out from time to time.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We compare the block selection of DPF in centralized ML and ours in FL. </a:t>
            </a:r>
            <a:r>
              <a:rPr lang="en-US" altLang="zh-CN" sz="1200" b="0" i="0" kern="1200" dirty="0">
                <a:solidFill>
                  <a:schemeClr val="tx1"/>
                </a:solidFill>
                <a:effectLst/>
                <a:latin typeface="+mn-lt"/>
                <a:ea typeface="+mn-ea"/>
                <a:cs typeface="+mn-cs"/>
              </a:rPr>
              <a:t>DPF allocates private blocks for the entire training process in a centralized manner. On the other hand, our algorithm focuses on making iteration-level block allocation decisions, taking into account the specific device selection of FL job.</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17</a:t>
            </a:fld>
            <a:endParaRPr lang="zh-CN" altLang="en-US"/>
          </a:p>
        </p:txBody>
      </p:sp>
    </p:spTree>
    <p:extLst>
      <p:ext uri="{BB962C8B-B14F-4D97-AF65-F5344CB8AC3E}">
        <p14:creationId xmlns:p14="http://schemas.microsoft.com/office/powerpoint/2010/main" val="2676043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solution is a two-stage dynamic </a:t>
            </a:r>
            <a:r>
              <a:rPr lang="en-US" altLang="zh-CN" sz="1200" dirty="0"/>
              <a:t>privacy budget scheduling, namely Allocation and Recycle. Its key idea consists of two core stages: 1xxx, 2xxx.</a:t>
            </a:r>
            <a:endParaRPr lang="en-US" altLang="zh-CN"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18</a:t>
            </a:fld>
            <a:endParaRPr lang="zh-CN" altLang="en-US"/>
          </a:p>
        </p:txBody>
      </p:sp>
    </p:spTree>
    <p:extLst>
      <p:ext uri="{BB962C8B-B14F-4D97-AF65-F5344CB8AC3E}">
        <p14:creationId xmlns:p14="http://schemas.microsoft.com/office/powerpoint/2010/main" val="4102682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Lastly, we present the performance results from our experimental evaluation.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first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develop</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s</a:t>
            </a:r>
            <a:r>
              <a:rPr lang="en-US" altLang="zh-CN" sz="1200" b="1" dirty="0"/>
              <a:t>imulation platform of our designed </a:t>
            </a:r>
            <a:r>
              <a:rPr lang="en-US" altLang="zh-CN" sz="1200" b="1" dirty="0" err="1"/>
              <a:t>FLScheduler</a:t>
            </a:r>
            <a:r>
              <a:rPr lang="en-US" altLang="zh-CN" sz="1200" b="1" dirty="0"/>
              <a:t> </a:t>
            </a:r>
            <a:r>
              <a:rPr lang="en-US" altLang="zh-CN" sz="1200" dirty="0"/>
              <a:t>atop open-source FL platform integrated with 4 major functional modules. We also open source our new platform on </a:t>
            </a:r>
            <a:r>
              <a:rPr lang="en-US" altLang="zh-CN" sz="1200" dirty="0" err="1"/>
              <a:t>Github</a:t>
            </a:r>
            <a:r>
              <a:rPr lang="en-US" altLang="zh-CN" sz="1200" dirty="0"/>
              <a:t>. And other settings as below.</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BBE7845-927C-4D6A-A2E8-2AA2CD8E2ED5}" type="slidenum">
              <a:rPr lang="zh-CN" altLang="en-US" smtClean="0"/>
              <a:t>19</a:t>
            </a:fld>
            <a:endParaRPr lang="zh-CN" altLang="en-US"/>
          </a:p>
        </p:txBody>
      </p:sp>
    </p:spTree>
    <p:extLst>
      <p:ext uri="{BB962C8B-B14F-4D97-AF65-F5344CB8AC3E}">
        <p14:creationId xmlns:p14="http://schemas.microsoft.com/office/powerpoint/2010/main" val="841301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 will spent about 12 minutes introducing our work in following three steps.</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2</a:t>
            </a:fld>
            <a:endParaRPr lang="zh-CN" altLang="en-US"/>
          </a:p>
        </p:txBody>
      </p:sp>
    </p:spTree>
    <p:extLst>
      <p:ext uri="{BB962C8B-B14F-4D97-AF65-F5344CB8AC3E}">
        <p14:creationId xmlns:p14="http://schemas.microsoft.com/office/powerpoint/2010/main" val="406471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show our end-to-end performance on the number of complete jobs and SLO violation rate. </a:t>
            </a:r>
            <a:r>
              <a:rPr lang="en-US" altLang="zh-CN" sz="1200" b="0" i="0" kern="1200" dirty="0">
                <a:solidFill>
                  <a:schemeClr val="tx1"/>
                </a:solidFill>
                <a:effectLst/>
                <a:latin typeface="+mn-lt"/>
                <a:ea typeface="+mn-ea"/>
                <a:cs typeface="+mn-cs"/>
              </a:rPr>
              <a:t>Our algorithm shows a significant improvement compared to the baseline, with a doubled job completion count and a 55% reduction of SLO violation rate.</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20</a:t>
            </a:fld>
            <a:endParaRPr lang="zh-CN" altLang="en-US"/>
          </a:p>
        </p:txBody>
      </p:sp>
    </p:spTree>
    <p:extLst>
      <p:ext uri="{BB962C8B-B14F-4D97-AF65-F5344CB8AC3E}">
        <p14:creationId xmlns:p14="http://schemas.microsoft.com/office/powerpoint/2010/main" val="3310497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second part of the evaluation focuses on the time block selection rate. The core of our algorithm lies in improving the utilization of privacy budgets by replacing the usage of the entire data stream with more fine-grained block selection. Our algorithm demonstrates a better trade-off between job completion count and SLO violation rate. It proves that supporting more fine-grained block selection indeed enhances system performance, as it incurs a lower privacy cost.</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21</a:t>
            </a:fld>
            <a:endParaRPr lang="zh-CN" altLang="en-US"/>
          </a:p>
        </p:txBody>
      </p:sp>
    </p:spTree>
    <p:extLst>
      <p:ext uri="{BB962C8B-B14F-4D97-AF65-F5344CB8AC3E}">
        <p14:creationId xmlns:p14="http://schemas.microsoft.com/office/powerpoint/2010/main" val="2262777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Finally, we conducted ablation experiments to assess the roles of two key modules in the algorithm. We discovered that 1xxx, 2xxx</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22</a:t>
            </a:fld>
            <a:endParaRPr lang="zh-CN" altLang="en-US"/>
          </a:p>
        </p:txBody>
      </p:sp>
    </p:spTree>
    <p:extLst>
      <p:ext uri="{BB962C8B-B14F-4D97-AF65-F5344CB8AC3E}">
        <p14:creationId xmlns:p14="http://schemas.microsoft.com/office/powerpoint/2010/main" val="392621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conclusion, our work emphasizes the importance that </a:t>
            </a:r>
            <a:r>
              <a:rPr lang="en-US" altLang="zh-CN" sz="1200" b="0" i="0" kern="1200" dirty="0">
                <a:solidFill>
                  <a:schemeClr val="tx1"/>
                </a:solidFill>
                <a:effectLst/>
                <a:latin typeface="+mn-lt"/>
                <a:ea typeface="SimHei" panose="02010609060101010101" pitchFamily="49" charset="-122"/>
                <a:cs typeface="+mn-cs"/>
              </a:rPr>
              <a:t>p</a:t>
            </a:r>
            <a:r>
              <a:rPr lang="en-US" altLang="zh-CN" dirty="0">
                <a:ea typeface="SimHei" panose="02010609060101010101" pitchFamily="49" charset="-122"/>
              </a:rPr>
              <a:t>rivacy is also a resource that needs to be well scheduled in FL</a:t>
            </a:r>
            <a:r>
              <a:rPr lang="en-US" altLang="zh-CN" sz="1200" b="0" i="0" kern="1200" dirty="0">
                <a:solidFill>
                  <a:schemeClr val="tx1"/>
                </a:solidFill>
                <a:effectLst/>
                <a:latin typeface="+mn-lt"/>
                <a:ea typeface="+mn-ea"/>
                <a:cs typeface="+mn-cs"/>
              </a:rPr>
              <a:t>. Through the design of our </a:t>
            </a:r>
            <a:r>
              <a:rPr lang="en-US" altLang="zh-CN" sz="1200" b="0" i="0" kern="1200" dirty="0" err="1">
                <a:solidFill>
                  <a:schemeClr val="tx1"/>
                </a:solidFill>
                <a:effectLst/>
                <a:latin typeface="+mn-lt"/>
                <a:ea typeface="+mn-ea"/>
                <a:cs typeface="+mn-cs"/>
              </a:rPr>
              <a:t>FLScheduler</a:t>
            </a:r>
            <a:r>
              <a:rPr lang="en-US" altLang="zh-CN" sz="1200" b="0" i="0" kern="1200" dirty="0">
                <a:solidFill>
                  <a:schemeClr val="tx1"/>
                </a:solidFill>
                <a:effectLst/>
                <a:latin typeface="+mn-lt"/>
                <a:ea typeface="+mn-ea"/>
                <a:cs typeface="+mn-cs"/>
              </a:rPr>
              <a:t> platform, we have overcome two key challenges and demonstrated the significance of privacy resource scheduling in FL platforms. Additionally, we also share the open-source project repository and contact email address. If you have any questions or would like to collaborate, please feel free to reach out to us. Thank you all for your attention and support.</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23</a:t>
            </a:fld>
            <a:endParaRPr lang="zh-CN" altLang="en-US"/>
          </a:p>
        </p:txBody>
      </p:sp>
    </p:spTree>
    <p:extLst>
      <p:ext uri="{BB962C8B-B14F-4D97-AF65-F5344CB8AC3E}">
        <p14:creationId xmlns:p14="http://schemas.microsoft.com/office/powerpoint/2010/main" val="97090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First, we show why privacy protection is important in current d</a:t>
            </a:r>
            <a:r>
              <a:rPr lang="en-US" altLang="zh-CN" sz="1200" dirty="0"/>
              <a:t>ata-driven mobile applications. </a:t>
            </a:r>
            <a:r>
              <a:rPr lang="en-US" altLang="zh-CN" sz="1200" b="0" i="0" kern="1200" dirty="0">
                <a:solidFill>
                  <a:schemeClr val="tx1"/>
                </a:solidFill>
                <a:effectLst/>
                <a:latin typeface="+mn-lt"/>
                <a:ea typeface="+mn-ea"/>
                <a:cs typeface="+mn-cs"/>
              </a:rPr>
              <a:t>At present, most APP manufacturers, like google, </a:t>
            </a:r>
            <a:r>
              <a:rPr lang="en-US" altLang="zh-CN" sz="1200" b="0" i="0" kern="1200" dirty="0" err="1">
                <a:solidFill>
                  <a:schemeClr val="tx1"/>
                </a:solidFill>
                <a:effectLst/>
                <a:latin typeface="+mn-lt"/>
                <a:ea typeface="+mn-ea"/>
                <a:cs typeface="+mn-cs"/>
              </a:rPr>
              <a:t>facebook</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tiktok</a:t>
            </a:r>
            <a:r>
              <a:rPr lang="en-US" altLang="zh-CN" sz="1200" b="0" i="0" kern="1200" dirty="0">
                <a:solidFill>
                  <a:schemeClr val="tx1"/>
                </a:solidFill>
                <a:effectLst/>
                <a:latin typeface="+mn-lt"/>
                <a:ea typeface="+mn-ea"/>
                <a:cs typeface="+mn-cs"/>
              </a:rPr>
              <a:t>, generally collect user data through their APPs to centralized cloud, and then use it for extensive </a:t>
            </a:r>
            <a:r>
              <a:rPr lang="en-US" altLang="zh-CN" sz="1200" dirty="0"/>
              <a:t>Intelligence and Analytics</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But this approach has also led to increasingly terrible privacy leakage. As shown in the right picture, such incidents have occurred frequently in the past five years, resulting in huge economic losses, up to several billion </a:t>
            </a:r>
            <a:r>
              <a:rPr lang="en-US" altLang="zh-CN" sz="1200" b="0" i="0" kern="1200" dirty="0" err="1">
                <a:solidFill>
                  <a:schemeClr val="tx1"/>
                </a:solidFill>
                <a:effectLst/>
                <a:latin typeface="+mn-lt"/>
                <a:ea typeface="+mn-ea"/>
                <a:cs typeface="+mn-cs"/>
              </a:rPr>
              <a:t>dollors</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3</a:t>
            </a:fld>
            <a:endParaRPr lang="zh-CN" altLang="en-US"/>
          </a:p>
        </p:txBody>
      </p:sp>
    </p:spTree>
    <p:extLst>
      <p:ext uri="{BB962C8B-B14F-4D97-AF65-F5344CB8AC3E}">
        <p14:creationId xmlns:p14="http://schemas.microsoft.com/office/powerpoint/2010/main" val="209106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Federated Learning is currently considered the key technology to address such privacy leakage. Its main workflow is: and ….</a:t>
            </a:r>
          </a:p>
          <a:p>
            <a:r>
              <a:rPr lang="en-US" altLang="zh-CN" sz="1200" b="0" i="0" kern="1200" dirty="0">
                <a:solidFill>
                  <a:schemeClr val="tx1"/>
                </a:solidFill>
                <a:effectLst/>
                <a:latin typeface="+mn-lt"/>
                <a:ea typeface="+mn-ea"/>
                <a:cs typeface="+mn-cs"/>
              </a:rPr>
              <a:t>Its key strength is: </a:t>
            </a:r>
          </a:p>
          <a:p>
            <a:r>
              <a:rPr lang="en-US" altLang="zh-CN" sz="1200" b="0" i="0" kern="1200" dirty="0">
                <a:solidFill>
                  <a:schemeClr val="tx1"/>
                </a:solidFill>
                <a:effectLst/>
                <a:latin typeface="+mn-lt"/>
                <a:ea typeface="+mn-ea"/>
                <a:cs typeface="+mn-cs"/>
              </a:rPr>
              <a:t>But does that mean it is the perfect privacy solution.</a:t>
            </a:r>
          </a:p>
        </p:txBody>
      </p:sp>
      <p:sp>
        <p:nvSpPr>
          <p:cNvPr id="4" name="灯片编号占位符 3"/>
          <p:cNvSpPr>
            <a:spLocks noGrp="1"/>
          </p:cNvSpPr>
          <p:nvPr>
            <p:ph type="sldNum" sz="quarter" idx="5"/>
          </p:nvPr>
        </p:nvSpPr>
        <p:spPr/>
        <p:txBody>
          <a:bodyPr/>
          <a:lstStyle/>
          <a:p>
            <a:fld id="{3BBE7845-927C-4D6A-A2E8-2AA2CD8E2ED5}" type="slidenum">
              <a:rPr lang="zh-CN" altLang="en-US" smtClean="0"/>
              <a:t>4</a:t>
            </a:fld>
            <a:endParaRPr lang="zh-CN" altLang="en-US"/>
          </a:p>
        </p:txBody>
      </p:sp>
    </p:spTree>
    <p:extLst>
      <p:ext uri="{BB962C8B-B14F-4D97-AF65-F5344CB8AC3E}">
        <p14:creationId xmlns:p14="http://schemas.microsoft.com/office/powerpoint/2010/main" val="367385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answer is NO. </a:t>
            </a:r>
            <a:r>
              <a:rPr lang="en-US" altLang="zh-CN" sz="1200" b="0" i="0" kern="1200" dirty="0">
                <a:solidFill>
                  <a:schemeClr val="tx1"/>
                </a:solidFill>
                <a:effectLst/>
                <a:latin typeface="+mn-lt"/>
                <a:ea typeface="+mn-ea"/>
                <a:cs typeface="+mn-cs"/>
              </a:rPr>
              <a:t>Because research shows that the gradients in ML training can also leak original training data. This kind of leakage happens on both CV and NLP tasks. For example in CV, during the training iteration process, the image was inferred based on gradient, and the picture clarity and accuracy of the inferred image gradually approached the original training data at the final column: ground truth .</a:t>
            </a:r>
          </a:p>
          <a:p>
            <a:r>
              <a:rPr lang="en-US" altLang="zh-CN" sz="1200" b="0" i="0" kern="1200" dirty="0">
                <a:solidFill>
                  <a:schemeClr val="tx1"/>
                </a:solidFill>
                <a:effectLst/>
                <a:latin typeface="+mn-lt"/>
                <a:ea typeface="+mn-ea"/>
                <a:cs typeface="+mn-cs"/>
              </a:rPr>
              <a:t>Its main contribution is to demonstrate that:</a:t>
            </a:r>
            <a:endParaRPr lang="en-US" altLang="zh-CN"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5</a:t>
            </a:fld>
            <a:endParaRPr lang="zh-CN" altLang="en-US"/>
          </a:p>
        </p:txBody>
      </p:sp>
    </p:spTree>
    <p:extLst>
      <p:ext uri="{BB962C8B-B14F-4D97-AF65-F5344CB8AC3E}">
        <p14:creationId xmlns:p14="http://schemas.microsoft.com/office/powerpoint/2010/main" val="2863175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Using differential privacy to disturb the gradient distribution can provide effective protection against such leakage. By comparing the </a:t>
            </a:r>
            <a:r>
              <a:rPr lang="zh-CN" altLang="en-US" sz="1200" b="1" dirty="0">
                <a:latin typeface="Calibri" panose="020F0502020204030204" pitchFamily="34" charset="0"/>
                <a:cs typeface="Calibri" panose="020F0502020204030204" pitchFamily="34" charset="0"/>
              </a:rPr>
              <a:t>DP randomized gradients </a:t>
            </a:r>
            <a:r>
              <a:rPr lang="en-US" altLang="zh-CN" sz="1200" b="0" i="0" kern="1200" dirty="0">
                <a:solidFill>
                  <a:schemeClr val="tx1"/>
                </a:solidFill>
                <a:effectLst/>
                <a:latin typeface="+mn-lt"/>
                <a:ea typeface="+mn-ea"/>
                <a:cs typeface="+mn-cs"/>
              </a:rPr>
              <a:t>and normal gradients, we can find that, for CIFAR100 data set, the shape of the table was already clear after 200 rounds of the scheme without DP, while the scheme with DP needed 400 rounds of training to see the table clearly. In other words, DP makes it twice as hard to attack the raw data.</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Moreover, extensive studies have shown that:</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6</a:t>
            </a:fld>
            <a:endParaRPr lang="zh-CN" altLang="en-US"/>
          </a:p>
        </p:txBody>
      </p:sp>
    </p:spTree>
    <p:extLst>
      <p:ext uri="{BB962C8B-B14F-4D97-AF65-F5344CB8AC3E}">
        <p14:creationId xmlns:p14="http://schemas.microsoft.com/office/powerpoint/2010/main" val="1259888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In this article, we focus on the challenges of such differentially private FL system. </a:t>
            </a:r>
            <a:r>
              <a:rPr lang="zh-CN" altLang="en-US" sz="1200" dirty="0">
                <a:latin typeface="Calibri" panose="020F0502020204030204" pitchFamily="34" charset="0"/>
                <a:cs typeface="Calibri" panose="020F0502020204030204" pitchFamily="34" charset="0"/>
              </a:rPr>
              <a:t>Although differential privacy performs well on a </a:t>
            </a:r>
            <a:r>
              <a:rPr lang="zh-CN" altLang="en-US" sz="1200" b="1" dirty="0">
                <a:cs typeface="Calibri" panose="020F0502020204030204" pitchFamily="34" charset="0"/>
              </a:rPr>
              <a:t>single FL task</a:t>
            </a:r>
            <a:r>
              <a:rPr lang="en-US" altLang="zh-CN" sz="1200" dirty="0">
                <a:latin typeface="Calibri" panose="020F0502020204030204" pitchFamily="34" charset="0"/>
                <a:cs typeface="Calibri" panose="020F0502020204030204" pitchFamily="34" charset="0"/>
              </a:rPr>
              <a:t>, from a system and platform </a:t>
            </a:r>
            <a:r>
              <a:rPr lang="zh-CN" altLang="en-US" sz="1200" b="1" dirty="0">
                <a:solidFill>
                  <a:srgbClr val="C00000"/>
                </a:solidFill>
                <a:latin typeface="Calibri" panose="020F0502020204030204" pitchFamily="34" charset="0"/>
                <a:cs typeface="Calibri" panose="020F0502020204030204" pitchFamily="34" charset="0"/>
              </a:rPr>
              <a:t>perspective</a:t>
            </a:r>
            <a:r>
              <a:rPr lang="en-US" altLang="zh-CN" sz="1200" dirty="0">
                <a:latin typeface="Calibri" panose="020F0502020204030204" pitchFamily="34" charset="0"/>
                <a:cs typeface="Calibri" panose="020F0502020204030204" pitchFamily="34" charset="0"/>
              </a:rPr>
              <a:t>, it should serve more tasks with the same batch of user data. </a:t>
            </a:r>
            <a:r>
              <a:rPr lang="en-US" altLang="zh-CN" sz="1200" b="0" i="0" kern="1200" dirty="0">
                <a:solidFill>
                  <a:schemeClr val="tx1"/>
                </a:solidFill>
                <a:effectLst/>
                <a:latin typeface="+mn-lt"/>
                <a:ea typeface="+mn-ea"/>
                <a:cs typeface="+mn-cs"/>
              </a:rPr>
              <a:t>Through extensive preliminary experiments, we found that </a:t>
            </a:r>
            <a:r>
              <a:rPr lang="en-US" altLang="zh-CN" sz="1200" dirty="0">
                <a:latin typeface="Calibri" panose="020F0502020204030204" pitchFamily="34" charset="0"/>
                <a:cs typeface="Calibri" panose="020F0502020204030204" pitchFamily="34" charset="0"/>
              </a:rPr>
              <a:t>it causes </a:t>
            </a:r>
            <a:r>
              <a:rPr lang="en-US" altLang="zh-CN" sz="1200" b="1" dirty="0">
                <a:latin typeface="Calibri" panose="020F0502020204030204" pitchFamily="34" charset="0"/>
                <a:cs typeface="Calibri" panose="020F0502020204030204" pitchFamily="34" charset="0"/>
              </a:rPr>
              <a:t>serious performance degradation</a:t>
            </a:r>
            <a:r>
              <a:rPr lang="en-US" altLang="zh-CN" sz="1200" dirty="0">
                <a:latin typeface="Calibri" panose="020F0502020204030204" pitchFamily="34" charset="0"/>
                <a:cs typeface="Calibri" panose="020F0502020204030204" pitchFamily="34" charset="0"/>
              </a:rPr>
              <a:t> in more practical scenario with </a:t>
            </a:r>
            <a:r>
              <a:rPr lang="en-US" altLang="zh-CN" sz="1200" b="1" dirty="0">
                <a:latin typeface="Calibri" panose="020F0502020204030204" pitchFamily="34" charset="0"/>
                <a:cs typeface="Calibri" panose="020F0502020204030204" pitchFamily="34" charset="0"/>
              </a:rPr>
              <a:t>multiple submitted FL jobs</a:t>
            </a:r>
            <a:r>
              <a:rPr lang="en-US" altLang="zh-CN"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Specifically, we show two aspects of performance loss as below: 1, 2,</a:t>
            </a:r>
            <a:endParaRPr lang="zh-CN" altLang="en-US" sz="1200" dirty="0">
              <a:latin typeface="Calibri" panose="020F0502020204030204" pitchFamily="34" charset="0"/>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7</a:t>
            </a:fld>
            <a:endParaRPr lang="zh-CN" altLang="en-US"/>
          </a:p>
        </p:txBody>
      </p:sp>
    </p:spTree>
    <p:extLst>
      <p:ext uri="{BB962C8B-B14F-4D97-AF65-F5344CB8AC3E}">
        <p14:creationId xmlns:p14="http://schemas.microsoft.com/office/powerpoint/2010/main" val="244692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We also analyzed the high-level underlying rationales behind these phenomena. On the one hand, there is a complex trade-off between the privacy budget and the model accuracy; on the other hand, multiple jobs consume privacy budget too fast.</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8</a:t>
            </a:fld>
            <a:endParaRPr lang="zh-CN" altLang="en-US"/>
          </a:p>
        </p:txBody>
      </p:sp>
    </p:spTree>
    <p:extLst>
      <p:ext uri="{BB962C8B-B14F-4D97-AF65-F5344CB8AC3E}">
        <p14:creationId xmlns:p14="http://schemas.microsoft.com/office/powerpoint/2010/main" val="1201984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a:t>
            </a:r>
            <a:r>
              <a:rPr lang="en-US" altLang="zh-CN" sz="1200" b="0" i="0" kern="1200" dirty="0">
                <a:solidFill>
                  <a:schemeClr val="tx1"/>
                </a:solidFill>
                <a:effectLst/>
                <a:latin typeface="+mn-lt"/>
                <a:ea typeface="+mn-ea"/>
                <a:cs typeface="+mn-cs"/>
              </a:rPr>
              <a:t>our motivation in this paper is to design an efficient differentially private FL platform that could serve more FL tasks within a tight privacy budget.</a:t>
            </a:r>
            <a:endParaRPr lang="zh-CN" altLang="en-US" dirty="0"/>
          </a:p>
        </p:txBody>
      </p:sp>
      <p:sp>
        <p:nvSpPr>
          <p:cNvPr id="4" name="灯片编号占位符 3"/>
          <p:cNvSpPr>
            <a:spLocks noGrp="1"/>
          </p:cNvSpPr>
          <p:nvPr>
            <p:ph type="sldNum" sz="quarter" idx="5"/>
          </p:nvPr>
        </p:nvSpPr>
        <p:spPr/>
        <p:txBody>
          <a:bodyPr/>
          <a:lstStyle/>
          <a:p>
            <a:fld id="{3BBE7845-927C-4D6A-A2E8-2AA2CD8E2ED5}" type="slidenum">
              <a:rPr lang="zh-CN" altLang="en-US" smtClean="0"/>
              <a:t>9</a:t>
            </a:fld>
            <a:endParaRPr lang="zh-CN" altLang="en-US"/>
          </a:p>
        </p:txBody>
      </p:sp>
    </p:spTree>
    <p:extLst>
      <p:ext uri="{BB962C8B-B14F-4D97-AF65-F5344CB8AC3E}">
        <p14:creationId xmlns:p14="http://schemas.microsoft.com/office/powerpoint/2010/main" val="67456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9BF7B-B409-41DA-81D9-9FE0D3DD07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5B42F7-54EE-4D45-9373-9A5829867E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12E6EF3-D88E-4A09-8BDD-F807C10E7199}"/>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5" name="页脚占位符 4">
            <a:extLst>
              <a:ext uri="{FF2B5EF4-FFF2-40B4-BE49-F238E27FC236}">
                <a16:creationId xmlns:a16="http://schemas.microsoft.com/office/drawing/2014/main" id="{3BE5D41C-9936-4754-B75D-9F8FF3F5AB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2BB5FA-61C3-4A34-A81E-3CD82B6482E4}"/>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3526678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14104-5C5B-4B5B-8ABF-6FF63B09F5F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D5FB95-E854-40DF-9371-5EF8214D942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1C7AB1-6189-4F93-964E-B55A73386310}"/>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5" name="页脚占位符 4">
            <a:extLst>
              <a:ext uri="{FF2B5EF4-FFF2-40B4-BE49-F238E27FC236}">
                <a16:creationId xmlns:a16="http://schemas.microsoft.com/office/drawing/2014/main" id="{1A22E092-7E4B-447B-877C-037E9189E2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4AC4E5-CB26-4C93-A7B6-D5B7E3DEB349}"/>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4177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7CA6AA-7399-4EED-B7E1-5DE72AD5982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415B49-4EF5-47A9-AC40-FBAF68FA1E4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C5E78DA-B863-43E1-B28B-D35FD390C856}"/>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5" name="页脚占位符 4">
            <a:extLst>
              <a:ext uri="{FF2B5EF4-FFF2-40B4-BE49-F238E27FC236}">
                <a16:creationId xmlns:a16="http://schemas.microsoft.com/office/drawing/2014/main" id="{875C35DB-1835-44F0-9534-33ADF417F0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A2A564-1B98-4CD3-A175-46D23FF9BCEB}"/>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278193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FAA6F-1302-94B4-27AD-4FB1C6636BB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BCA9605-A87C-59D2-6DBB-ED4CB9E49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Tree>
    <p:extLst>
      <p:ext uri="{BB962C8B-B14F-4D97-AF65-F5344CB8AC3E}">
        <p14:creationId xmlns:p14="http://schemas.microsoft.com/office/powerpoint/2010/main" val="2065477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3B7BF71-9BE8-47F6-9594-60C27126ED60}"/>
              </a:ext>
            </a:extLst>
          </p:cNvPr>
          <p:cNvSpPr>
            <a:spLocks noGrp="1"/>
          </p:cNvSpPr>
          <p:nvPr>
            <p:ph idx="1"/>
          </p:nvPr>
        </p:nvSpPr>
        <p:spPr>
          <a:xfrm>
            <a:off x="325967" y="1057388"/>
            <a:ext cx="11540067" cy="4351338"/>
          </a:xfrm>
          <a:ln>
            <a:noFill/>
          </a:ln>
        </p:spPr>
        <p:txBody>
          <a:bodyPr/>
          <a:lstStyle>
            <a:lvl1pPr marL="444500" indent="-444500">
              <a:spcAft>
                <a:spcPts val="1200"/>
              </a:spcAft>
              <a:buClr>
                <a:srgbClr val="00B050"/>
              </a:buClr>
              <a:buFont typeface="Wingdings" panose="05000000000000000000" pitchFamily="2" charset="2"/>
              <a:buChar char="p"/>
              <a:defRPr sz="3600" b="1">
                <a:latin typeface="Calibri" panose="020F0502020204030204" pitchFamily="34" charset="0"/>
                <a:cs typeface="Calibri" panose="020F0502020204030204" pitchFamily="34" charset="0"/>
              </a:defRPr>
            </a:lvl1pPr>
            <a:lvl2pPr marL="896938" indent="-357188">
              <a:spcBef>
                <a:spcPts val="600"/>
              </a:spcBef>
              <a:spcAft>
                <a:spcPts val="600"/>
              </a:spcAft>
              <a:buClr>
                <a:srgbClr val="00B050"/>
              </a:buClr>
              <a:buFont typeface="Wingdings" panose="05000000000000000000" pitchFamily="2" charset="2"/>
              <a:buChar char="n"/>
              <a:defRPr sz="2800">
                <a:latin typeface="Calibri" panose="020F0502020204030204" pitchFamily="34" charset="0"/>
                <a:cs typeface="Calibri" panose="020F0502020204030204" pitchFamily="34" charset="0"/>
              </a:defRPr>
            </a:lvl2pPr>
            <a:lvl3pPr marL="1371600" indent="-457200">
              <a:spcBef>
                <a:spcPts val="1200"/>
              </a:spcBef>
              <a:spcAft>
                <a:spcPts val="1200"/>
              </a:spcAft>
              <a:buClr>
                <a:srgbClr val="00B050"/>
              </a:buClr>
              <a:buFont typeface="+mj-lt"/>
              <a:buAutoNum type="arabicPeriod"/>
              <a:defRPr sz="2800">
                <a:latin typeface="Calibri" panose="020F0502020204030204" pitchFamily="34" charset="0"/>
                <a:cs typeface="Calibri" panose="020F0502020204030204" pitchFamily="34" charset="0"/>
              </a:defRPr>
            </a:lvl3pPr>
            <a:lvl4pPr marL="1600200" indent="-228600">
              <a:buClr>
                <a:srgbClr val="00B050"/>
              </a:buClr>
              <a:buFont typeface="Wingdings" panose="05000000000000000000" pitchFamily="2" charset="2"/>
              <a:buChar char="n"/>
              <a:defRPr sz="2000">
                <a:latin typeface="Calibri" panose="020F0502020204030204" pitchFamily="34" charset="0"/>
                <a:cs typeface="Calibri" panose="020F0502020204030204" pitchFamily="34" charset="0"/>
              </a:defRPr>
            </a:lvl4pPr>
            <a:lvl5pPr marL="2057400" indent="-228600">
              <a:buClr>
                <a:srgbClr val="00B050"/>
              </a:buClr>
              <a:buFont typeface="Wingdings" panose="05000000000000000000" pitchFamily="2" charset="2"/>
              <a:buChar char="n"/>
              <a:defRPr sz="2000">
                <a:latin typeface="Calibri" panose="020F0502020204030204" pitchFamily="34" charset="0"/>
                <a:cs typeface="Calibri" panose="020F0502020204030204" pitchFamily="34"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2" name="标题 1">
            <a:extLst>
              <a:ext uri="{FF2B5EF4-FFF2-40B4-BE49-F238E27FC236}">
                <a16:creationId xmlns:a16="http://schemas.microsoft.com/office/drawing/2014/main" id="{D9B86A31-C9C3-4206-8159-F7201A578A25}"/>
              </a:ext>
            </a:extLst>
          </p:cNvPr>
          <p:cNvSpPr>
            <a:spLocks noGrp="1"/>
          </p:cNvSpPr>
          <p:nvPr>
            <p:ph type="title"/>
          </p:nvPr>
        </p:nvSpPr>
        <p:spPr>
          <a:xfrm>
            <a:off x="838200" y="0"/>
            <a:ext cx="10515600" cy="870978"/>
          </a:xfrm>
        </p:spPr>
        <p:txBody>
          <a:bodyPr>
            <a:noAutofit/>
          </a:bodyPr>
          <a:lstStyle>
            <a:lvl1pPr algn="ctr">
              <a:lnSpc>
                <a:spcPct val="100000"/>
              </a:lnSpc>
              <a:defRPr sz="4800" b="1">
                <a:latin typeface="Calibri" panose="020F0502020204030204" pitchFamily="34" charset="0"/>
                <a:cs typeface="Calibri" panose="020F0502020204030204" pitchFamily="34" charset="0"/>
              </a:defRPr>
            </a:lvl1pPr>
          </a:lstStyle>
          <a:p>
            <a:r>
              <a:rPr lang="zh-CN" altLang="en-US" dirty="0"/>
              <a:t>单击此处编辑母版标题样式</a:t>
            </a:r>
          </a:p>
        </p:txBody>
      </p:sp>
      <p:cxnSp>
        <p:nvCxnSpPr>
          <p:cNvPr id="13" name="直接连接符 12">
            <a:extLst>
              <a:ext uri="{FF2B5EF4-FFF2-40B4-BE49-F238E27FC236}">
                <a16:creationId xmlns:a16="http://schemas.microsoft.com/office/drawing/2014/main" id="{B484E68D-8D0A-4F68-B3BC-DD3DA947EC25}"/>
              </a:ext>
            </a:extLst>
          </p:cNvPr>
          <p:cNvCxnSpPr>
            <a:cxnSpLocks/>
          </p:cNvCxnSpPr>
          <p:nvPr/>
        </p:nvCxnSpPr>
        <p:spPr>
          <a:xfrm>
            <a:off x="325967" y="926368"/>
            <a:ext cx="11540067"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45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DC1F1D9E-A313-4BB1-B9C2-9F57F5BE624D}"/>
              </a:ext>
            </a:extLst>
          </p:cNvPr>
          <p:cNvSpPr>
            <a:spLocks noGrp="1"/>
          </p:cNvSpPr>
          <p:nvPr>
            <p:ph type="title"/>
          </p:nvPr>
        </p:nvSpPr>
        <p:spPr>
          <a:xfrm>
            <a:off x="838200" y="0"/>
            <a:ext cx="10515600" cy="870978"/>
          </a:xfrm>
        </p:spPr>
        <p:txBody>
          <a:bodyPr>
            <a:noAutofit/>
          </a:bodyPr>
          <a:lstStyle>
            <a:lvl1pPr algn="ctr">
              <a:lnSpc>
                <a:spcPct val="100000"/>
              </a:lnSpc>
              <a:defRPr sz="4800" b="1">
                <a:latin typeface="Calibri" panose="020F0502020204030204" pitchFamily="34" charset="0"/>
                <a:cs typeface="Calibri" panose="020F0502020204030204" pitchFamily="34" charset="0"/>
              </a:defRPr>
            </a:lvl1pPr>
          </a:lstStyle>
          <a:p>
            <a:r>
              <a:rPr lang="zh-CN" altLang="en-US" dirty="0"/>
              <a:t>单击此处编辑母版标题样式</a:t>
            </a:r>
          </a:p>
        </p:txBody>
      </p:sp>
      <p:cxnSp>
        <p:nvCxnSpPr>
          <p:cNvPr id="10" name="直接连接符 9">
            <a:extLst>
              <a:ext uri="{FF2B5EF4-FFF2-40B4-BE49-F238E27FC236}">
                <a16:creationId xmlns:a16="http://schemas.microsoft.com/office/drawing/2014/main" id="{C4454C96-D8E1-413C-9C81-CCC708DB51FC}"/>
              </a:ext>
            </a:extLst>
          </p:cNvPr>
          <p:cNvCxnSpPr>
            <a:cxnSpLocks/>
          </p:cNvCxnSpPr>
          <p:nvPr/>
        </p:nvCxnSpPr>
        <p:spPr>
          <a:xfrm>
            <a:off x="325967" y="926368"/>
            <a:ext cx="11540067"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786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44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FE8F02-1FE9-4A0D-B1F2-6F6904D216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A2C5B8-A2B0-4861-A767-58874679462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F65803C-72C5-485B-A621-94A3AF77F36D}"/>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5" name="页脚占位符 4">
            <a:extLst>
              <a:ext uri="{FF2B5EF4-FFF2-40B4-BE49-F238E27FC236}">
                <a16:creationId xmlns:a16="http://schemas.microsoft.com/office/drawing/2014/main" id="{0752D224-4DDB-4C38-86BD-720F45789E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36302F-106A-44E5-B15E-4E235811CBF1}"/>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354891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8DB6E-0315-4B19-A11B-5B10C855AC4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BACD0ED-63D3-4077-8209-D2207BC80F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195DBEB-9819-4058-A000-C5CBA9985868}"/>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5" name="页脚占位符 4">
            <a:extLst>
              <a:ext uri="{FF2B5EF4-FFF2-40B4-BE49-F238E27FC236}">
                <a16:creationId xmlns:a16="http://schemas.microsoft.com/office/drawing/2014/main" id="{9BB190EB-62B3-4A34-95B3-BE037609CC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A586C6-7063-4BF0-BA2D-665DDA4D55D1}"/>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15569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F747E-0A7E-48AF-8FEE-156B2689DD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66D4D6-5FFC-435A-91B3-FF346F5B073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33C6000-1B60-4271-884F-06F9366B3F9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5FCC8AA-7FF3-4FAA-B915-8DA12E33845A}"/>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6" name="页脚占位符 5">
            <a:extLst>
              <a:ext uri="{FF2B5EF4-FFF2-40B4-BE49-F238E27FC236}">
                <a16:creationId xmlns:a16="http://schemas.microsoft.com/office/drawing/2014/main" id="{59C4DBC2-2A76-4EEE-ADAE-04C62649B8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729907F-7264-47F4-8A32-4B320A97CFD4}"/>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3040370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94875-D7A7-4365-89D0-5E10B13BB42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0863046-F18F-446E-BE15-24F8FAE62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800A1A-E5EC-4ADF-9E86-97980A7C14F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253A95A-F979-4F5E-91D7-285FB481E1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EA88D3F-C4A3-4335-A9EF-B1B8EC0401B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5949B87-116A-497F-ABC4-886814578F01}"/>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8" name="页脚占位符 7">
            <a:extLst>
              <a:ext uri="{FF2B5EF4-FFF2-40B4-BE49-F238E27FC236}">
                <a16:creationId xmlns:a16="http://schemas.microsoft.com/office/drawing/2014/main" id="{3CCC0D14-7414-4E46-A78B-9B7F589F47E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5B9921D-F405-490E-9D34-A6EFDECABAB0}"/>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2404311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34164-A3E6-48D7-AC92-2F35512E21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B0F37F-61EF-44F9-B4FA-6FD15697226C}"/>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4" name="页脚占位符 3">
            <a:extLst>
              <a:ext uri="{FF2B5EF4-FFF2-40B4-BE49-F238E27FC236}">
                <a16:creationId xmlns:a16="http://schemas.microsoft.com/office/drawing/2014/main" id="{15822EF7-A373-4FE7-822A-3CFCD18FFB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FFA53A6-51E5-401F-9923-273738D9B222}"/>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115925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A98F25F-D137-4CE1-96D2-F31DC6E529C2}"/>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3" name="页脚占位符 2">
            <a:extLst>
              <a:ext uri="{FF2B5EF4-FFF2-40B4-BE49-F238E27FC236}">
                <a16:creationId xmlns:a16="http://schemas.microsoft.com/office/drawing/2014/main" id="{2C51C7C9-1151-4B2F-8A93-F6C6B1CF329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6E289CA-5E0B-44A2-A8CD-9508CE5D60CE}"/>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295165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07126-9818-45B7-947C-C2149397D0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603BC4A-B363-4F46-B188-F58B78A93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B71EAC0-3E66-4CD7-8ED1-849811053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3EC8809-DA21-468E-98CF-F36B44E7C824}"/>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6" name="页脚占位符 5">
            <a:extLst>
              <a:ext uri="{FF2B5EF4-FFF2-40B4-BE49-F238E27FC236}">
                <a16:creationId xmlns:a16="http://schemas.microsoft.com/office/drawing/2014/main" id="{C23B5020-E90B-4729-87E6-C90E042C26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2267A7-D941-4939-A92C-430D1A589366}"/>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919762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33780-D1EF-4CAC-BBCA-CF6C5225D9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F01B0D9-E042-4A11-895B-522C085C3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895609-4DBA-4DA4-ACA0-F67FD7393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90A8CB8-BBF9-43A6-B884-85D102A6B6A7}"/>
              </a:ext>
            </a:extLst>
          </p:cNvPr>
          <p:cNvSpPr>
            <a:spLocks noGrp="1"/>
          </p:cNvSpPr>
          <p:nvPr>
            <p:ph type="dt" sz="half" idx="10"/>
          </p:nvPr>
        </p:nvSpPr>
        <p:spPr/>
        <p:txBody>
          <a:bodyPr/>
          <a:lstStyle/>
          <a:p>
            <a:fld id="{EE03EA87-DC6D-476E-8227-4B9280E91102}" type="datetimeFigureOut">
              <a:rPr lang="zh-CN" altLang="en-US" smtClean="0"/>
              <a:t>2023/5/11</a:t>
            </a:fld>
            <a:endParaRPr lang="zh-CN" altLang="en-US"/>
          </a:p>
        </p:txBody>
      </p:sp>
      <p:sp>
        <p:nvSpPr>
          <p:cNvPr id="6" name="页脚占位符 5">
            <a:extLst>
              <a:ext uri="{FF2B5EF4-FFF2-40B4-BE49-F238E27FC236}">
                <a16:creationId xmlns:a16="http://schemas.microsoft.com/office/drawing/2014/main" id="{F853FDAD-BD71-4E7F-AF66-EEE37BDCFE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A1E70E-38FB-49AB-8040-1616386AD8B1}"/>
              </a:ext>
            </a:extLst>
          </p:cNvPr>
          <p:cNvSpPr>
            <a:spLocks noGrp="1"/>
          </p:cNvSpPr>
          <p:nvPr>
            <p:ph type="sldNum" sz="quarter" idx="12"/>
          </p:nvPr>
        </p:nvSpPr>
        <p:spPr/>
        <p:txBody>
          <a:body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2182563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0C554A-0C82-44BB-816E-D74EE70576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D04069-FDF4-456B-8235-235310F0E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9C34EB2-1C98-447E-A74E-A9FA190172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03EA87-DC6D-476E-8227-4B9280E91102}" type="datetimeFigureOut">
              <a:rPr lang="zh-CN" altLang="en-US" smtClean="0"/>
              <a:t>2023/5/11</a:t>
            </a:fld>
            <a:endParaRPr lang="zh-CN" altLang="en-US"/>
          </a:p>
        </p:txBody>
      </p:sp>
      <p:sp>
        <p:nvSpPr>
          <p:cNvPr id="5" name="页脚占位符 4">
            <a:extLst>
              <a:ext uri="{FF2B5EF4-FFF2-40B4-BE49-F238E27FC236}">
                <a16:creationId xmlns:a16="http://schemas.microsoft.com/office/drawing/2014/main" id="{0C9B052E-5BA9-4A7E-BCD8-90487DEBCF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79E1F5F-C32D-4D2E-9544-2665B2C43D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97C36-60C4-40E2-816E-E29D46B43300}" type="slidenum">
              <a:rPr lang="zh-CN" altLang="en-US" smtClean="0"/>
              <a:t>‹#›</a:t>
            </a:fld>
            <a:endParaRPr lang="zh-CN" altLang="en-US"/>
          </a:p>
        </p:txBody>
      </p:sp>
    </p:spTree>
    <p:extLst>
      <p:ext uri="{BB962C8B-B14F-4D97-AF65-F5344CB8AC3E}">
        <p14:creationId xmlns:p14="http://schemas.microsoft.com/office/powerpoint/2010/main" val="3041152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9FAC89-00C4-8EBC-26FF-F19960FBE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15A19-4479-7C05-DDF4-252772B92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2986347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11.xml"/><Relationship Id="rId16" Type="http://schemas.openxmlformats.org/officeDocument/2006/relationships/image" Target="../media/image96.sv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svg"/></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12.xml"/><Relationship Id="rId16" Type="http://schemas.openxmlformats.org/officeDocument/2006/relationships/image" Target="../media/image96.sv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svg"/></Relationships>
</file>

<file path=ppt/slides/_rels/slide1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13.xml"/><Relationship Id="rId16" Type="http://schemas.openxmlformats.org/officeDocument/2006/relationships/image" Target="../media/image96.sv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svg"/></Relationships>
</file>

<file path=ppt/slides/_rels/slide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png"/><Relationship Id="rId39" Type="http://schemas.openxmlformats.org/officeDocument/2006/relationships/image" Target="../media/image41.sv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svg"/><Relationship Id="rId50" Type="http://schemas.openxmlformats.org/officeDocument/2006/relationships/image" Target="../media/image52.png"/><Relationship Id="rId55" Type="http://schemas.openxmlformats.org/officeDocument/2006/relationships/image" Target="../media/image57.png"/><Relationship Id="rId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8.svg"/><Relationship Id="rId29" Type="http://schemas.openxmlformats.org/officeDocument/2006/relationships/image" Target="../media/image31.sv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svg"/><Relationship Id="rId40" Type="http://schemas.openxmlformats.org/officeDocument/2006/relationships/image" Target="../media/image42.png"/><Relationship Id="rId45" Type="http://schemas.openxmlformats.org/officeDocument/2006/relationships/image" Target="../media/image47.svg"/><Relationship Id="rId53" Type="http://schemas.openxmlformats.org/officeDocument/2006/relationships/image" Target="../media/image55.png"/><Relationship Id="rId5" Type="http://schemas.openxmlformats.org/officeDocument/2006/relationships/image" Target="../media/image7.pn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3.svg"/><Relationship Id="rId44" Type="http://schemas.openxmlformats.org/officeDocument/2006/relationships/image" Target="../media/image46.png"/><Relationship Id="rId52" Type="http://schemas.openxmlformats.org/officeDocument/2006/relationships/image" Target="../media/image54.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png"/><Relationship Id="rId27" Type="http://schemas.openxmlformats.org/officeDocument/2006/relationships/image" Target="../media/image29.svg"/><Relationship Id="rId30" Type="http://schemas.openxmlformats.org/officeDocument/2006/relationships/image" Target="../media/image32.png"/><Relationship Id="rId35" Type="http://schemas.openxmlformats.org/officeDocument/2006/relationships/image" Target="../media/image37.svg"/><Relationship Id="rId43" Type="http://schemas.openxmlformats.org/officeDocument/2006/relationships/image" Target="../media/image45.svg"/><Relationship Id="rId48" Type="http://schemas.openxmlformats.org/officeDocument/2006/relationships/image" Target="../media/image50.png"/><Relationship Id="rId56" Type="http://schemas.openxmlformats.org/officeDocument/2006/relationships/image" Target="../media/image58.png"/><Relationship Id="rId8" Type="http://schemas.openxmlformats.org/officeDocument/2006/relationships/image" Target="../media/image10.svg"/><Relationship Id="rId51" Type="http://schemas.openxmlformats.org/officeDocument/2006/relationships/image" Target="../media/image53.svg"/><Relationship Id="rId3" Type="http://schemas.openxmlformats.org/officeDocument/2006/relationships/image" Target="../media/image5.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svg"/><Relationship Id="rId33" Type="http://schemas.openxmlformats.org/officeDocument/2006/relationships/image" Target="../media/image35.svg"/><Relationship Id="rId38" Type="http://schemas.openxmlformats.org/officeDocument/2006/relationships/image" Target="../media/image40.png"/><Relationship Id="rId46" Type="http://schemas.openxmlformats.org/officeDocument/2006/relationships/image" Target="../media/image48.png"/><Relationship Id="rId20" Type="http://schemas.openxmlformats.org/officeDocument/2006/relationships/image" Target="../media/image22.svg"/><Relationship Id="rId41" Type="http://schemas.openxmlformats.org/officeDocument/2006/relationships/image" Target="../media/image43.svg"/><Relationship Id="rId54"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8.svg"/><Relationship Id="rId15" Type="http://schemas.openxmlformats.org/officeDocument/2006/relationships/image" Target="../media/image17.png"/><Relationship Id="rId23" Type="http://schemas.openxmlformats.org/officeDocument/2006/relationships/image" Target="../media/image25.sv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sv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22.svg"/><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8141115-161F-40E4-85E1-8E5EC67E247F}"/>
              </a:ext>
            </a:extLst>
          </p:cNvPr>
          <p:cNvSpPr txBox="1">
            <a:spLocks/>
          </p:cNvSpPr>
          <p:nvPr/>
        </p:nvSpPr>
        <p:spPr>
          <a:xfrm>
            <a:off x="0" y="1519733"/>
            <a:ext cx="12192000" cy="2536684"/>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4800" b="1" kern="1200">
                <a:solidFill>
                  <a:schemeClr val="tx1"/>
                </a:solidFill>
                <a:latin typeface="Calibri" panose="020F0502020204030204" pitchFamily="34" charset="0"/>
                <a:ea typeface="+mj-ea"/>
                <a:cs typeface="Calibri" panose="020F0502020204030204" pitchFamily="34" charset="0"/>
              </a:defRPr>
            </a:lvl1pPr>
          </a:lstStyle>
          <a:p>
            <a:r>
              <a:rPr lang="en-US" altLang="zh-CN" sz="5200" dirty="0">
                <a:ea typeface="SimHei" panose="02010609060101010101" pitchFamily="49" charset="-122"/>
              </a:rPr>
              <a:t>Privacy as a Resource </a:t>
            </a:r>
          </a:p>
          <a:p>
            <a:r>
              <a:rPr lang="en-US" altLang="zh-CN" sz="5200" dirty="0">
                <a:ea typeface="SimHei" panose="02010609060101010101" pitchFamily="49" charset="-122"/>
              </a:rPr>
              <a:t>in Differentially Private Federated Learning</a:t>
            </a:r>
          </a:p>
        </p:txBody>
      </p:sp>
      <p:sp>
        <p:nvSpPr>
          <p:cNvPr id="8" name="矩形 7">
            <a:extLst>
              <a:ext uri="{FF2B5EF4-FFF2-40B4-BE49-F238E27FC236}">
                <a16:creationId xmlns:a16="http://schemas.microsoft.com/office/drawing/2014/main" id="{A770C88B-AE4F-48D7-83B4-6C63770D19EA}"/>
              </a:ext>
            </a:extLst>
          </p:cNvPr>
          <p:cNvSpPr/>
          <p:nvPr/>
        </p:nvSpPr>
        <p:spPr>
          <a:xfrm>
            <a:off x="578498" y="4223831"/>
            <a:ext cx="11301515" cy="830997"/>
          </a:xfrm>
          <a:prstGeom prst="rect">
            <a:avLst/>
          </a:prstGeom>
        </p:spPr>
        <p:txBody>
          <a:bodyPr wrap="square">
            <a:spAutoFit/>
          </a:bodyPr>
          <a:lstStyle/>
          <a:p>
            <a:pPr algn="ctr"/>
            <a:r>
              <a:rPr lang="zh-CN" altLang="en-US" sz="2400" dirty="0">
                <a:solidFill>
                  <a:srgbClr val="C00000"/>
                </a:solidFill>
                <a:latin typeface="Calibri" panose="020F0502020204030204" pitchFamily="34" charset="0"/>
                <a:cs typeface="Calibri" panose="020F0502020204030204" pitchFamily="34" charset="0"/>
              </a:rPr>
              <a:t>Jinliang Yuan</a:t>
            </a:r>
            <a:r>
              <a:rPr lang="zh-CN" altLang="en-US" sz="2400" baseline="30000" dirty="0">
                <a:solidFill>
                  <a:srgbClr val="C00000"/>
                </a:solidFill>
                <a:latin typeface="Calibri" panose="020F0502020204030204" pitchFamily="34" charset="0"/>
                <a:cs typeface="Calibri" panose="020F0502020204030204" pitchFamily="34" charset="0"/>
              </a:rPr>
              <a:t>1</a:t>
            </a:r>
            <a:r>
              <a:rPr lang="zh-CN" altLang="en-US" sz="2400" dirty="0">
                <a:latin typeface="Calibri" panose="020F0502020204030204" pitchFamily="34" charset="0"/>
                <a:cs typeface="Calibri" panose="020F0502020204030204" pitchFamily="34" charset="0"/>
              </a:rPr>
              <a:t>, Shangguang Wang</a:t>
            </a:r>
            <a:r>
              <a:rPr lang="zh-CN" altLang="en-US" sz="2400" baseline="30000" dirty="0">
                <a:latin typeface="Calibri" panose="020F0502020204030204" pitchFamily="34" charset="0"/>
                <a:cs typeface="Calibri" panose="020F0502020204030204" pitchFamily="34" charset="0"/>
              </a:rPr>
              <a:t>1</a:t>
            </a:r>
            <a:r>
              <a:rPr lang="zh-CN" altLang="en-US" sz="2400" dirty="0">
                <a:latin typeface="Calibri" panose="020F0502020204030204" pitchFamily="34" charset="0"/>
                <a:cs typeface="Calibri" panose="020F0502020204030204" pitchFamily="34" charset="0"/>
              </a:rPr>
              <a:t>, Shihe Wang</a:t>
            </a:r>
            <a:r>
              <a:rPr lang="zh-CN" altLang="en-US" sz="2400" baseline="30000" dirty="0">
                <a:latin typeface="Calibri" panose="020F0502020204030204" pitchFamily="34" charset="0"/>
                <a:cs typeface="Calibri" panose="020F0502020204030204" pitchFamily="34" charset="0"/>
              </a:rPr>
              <a:t>1</a:t>
            </a:r>
            <a:r>
              <a:rPr lang="zh-CN" altLang="en-US" sz="2400" dirty="0">
                <a:latin typeface="Calibri" panose="020F0502020204030204" pitchFamily="34" charset="0"/>
                <a:cs typeface="Calibri" panose="020F0502020204030204" pitchFamily="34" charset="0"/>
              </a:rPr>
              <a:t>, Yuanchun Li</a:t>
            </a:r>
            <a:r>
              <a:rPr lang="zh-CN" altLang="en-US" sz="2400" baseline="30000" dirty="0">
                <a:latin typeface="Calibri" panose="020F0502020204030204" pitchFamily="34" charset="0"/>
                <a:cs typeface="Calibri" panose="020F0502020204030204" pitchFamily="34" charset="0"/>
              </a:rPr>
              <a:t>2</a:t>
            </a:r>
            <a:r>
              <a:rPr lang="zh-CN" altLang="en-US" sz="2400" dirty="0">
                <a:latin typeface="Calibri" panose="020F0502020204030204" pitchFamily="34" charset="0"/>
                <a:cs typeface="Calibri" panose="020F0502020204030204" pitchFamily="34" charset="0"/>
              </a:rPr>
              <a:t>, Xiao Ma</a:t>
            </a:r>
            <a:r>
              <a:rPr lang="zh-CN" altLang="en-US" sz="2400" baseline="30000" dirty="0">
                <a:latin typeface="Calibri" panose="020F0502020204030204" pitchFamily="34" charset="0"/>
                <a:cs typeface="Calibri" panose="020F0502020204030204" pitchFamily="34" charset="0"/>
              </a:rPr>
              <a:t>1</a:t>
            </a:r>
            <a:r>
              <a:rPr lang="zh-CN" altLang="en-US" sz="2400" dirty="0">
                <a:latin typeface="Calibri" panose="020F0502020204030204" pitchFamily="34" charset="0"/>
                <a:cs typeface="Calibri" panose="020F0502020204030204" pitchFamily="34" charset="0"/>
              </a:rPr>
              <a:t>, Ao Zhou</a:t>
            </a:r>
            <a:r>
              <a:rPr lang="zh-CN" altLang="en-US" sz="2400" baseline="30000" dirty="0">
                <a:latin typeface="Calibri" panose="020F0502020204030204" pitchFamily="34" charset="0"/>
                <a:cs typeface="Calibri" panose="020F0502020204030204" pitchFamily="34" charset="0"/>
              </a:rPr>
              <a:t>1</a:t>
            </a:r>
            <a:r>
              <a:rPr lang="zh-CN" altLang="en-US" sz="2400" dirty="0">
                <a:latin typeface="Calibri" panose="020F0502020204030204" pitchFamily="34" charset="0"/>
                <a:cs typeface="Calibri" panose="020F0502020204030204" pitchFamily="34" charset="0"/>
              </a:rPr>
              <a:t> and Mengwei Xu</a:t>
            </a:r>
            <a:r>
              <a:rPr lang="zh-CN" altLang="en-US" sz="2400" baseline="30000" dirty="0">
                <a:latin typeface="Calibri" panose="020F0502020204030204" pitchFamily="34" charset="0"/>
                <a:cs typeface="Calibri" panose="020F0502020204030204" pitchFamily="34" charset="0"/>
              </a:rPr>
              <a:t>1</a:t>
            </a:r>
            <a:endParaRPr lang="en-US" altLang="zh-CN" sz="2400" baseline="30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7DD31A0D-9A6D-4F7B-9CFB-FA45ECBA68C5}"/>
              </a:ext>
            </a:extLst>
          </p:cNvPr>
          <p:cNvSpPr/>
          <p:nvPr/>
        </p:nvSpPr>
        <p:spPr>
          <a:xfrm>
            <a:off x="2943483" y="5079192"/>
            <a:ext cx="6571543" cy="707886"/>
          </a:xfrm>
          <a:prstGeom prst="rect">
            <a:avLst/>
          </a:prstGeom>
        </p:spPr>
        <p:txBody>
          <a:bodyPr wrap="square">
            <a:spAutoFit/>
          </a:bodyPr>
          <a:lstStyle/>
          <a:p>
            <a:r>
              <a:rPr lang="zh-CN" altLang="en-US" sz="2000" baseline="30000" dirty="0">
                <a:latin typeface="Calibri" panose="020F0502020204030204" pitchFamily="34" charset="0"/>
                <a:cs typeface="Calibri" panose="020F0502020204030204" pitchFamily="34" charset="0"/>
              </a:rPr>
              <a:t>1</a:t>
            </a:r>
            <a:r>
              <a:rPr lang="zh-CN" altLang="en-US" sz="2000" dirty="0">
                <a:latin typeface="Calibri" panose="020F0502020204030204" pitchFamily="34" charset="0"/>
                <a:cs typeface="Calibri" panose="020F0502020204030204" pitchFamily="34" charset="0"/>
              </a:rPr>
              <a:t>Beijing University of Posts and Telecommunications, China</a:t>
            </a:r>
          </a:p>
          <a:p>
            <a:pPr algn="ctr"/>
            <a:r>
              <a:rPr lang="zh-CN" altLang="en-US" sz="2000" baseline="30000" dirty="0">
                <a:latin typeface="Calibri" panose="020F0502020204030204" pitchFamily="34" charset="0"/>
                <a:cs typeface="Calibri" panose="020F0502020204030204" pitchFamily="34" charset="0"/>
              </a:rPr>
              <a:t>2</a:t>
            </a:r>
            <a:r>
              <a:rPr lang="zh-CN" altLang="en-US" sz="2000" dirty="0">
                <a:latin typeface="Calibri" panose="020F0502020204030204" pitchFamily="34" charset="0"/>
                <a:cs typeface="Calibri" panose="020F0502020204030204" pitchFamily="34" charset="0"/>
              </a:rPr>
              <a:t>Tsinghua University, China</a:t>
            </a:r>
          </a:p>
        </p:txBody>
      </p:sp>
      <p:pic>
        <p:nvPicPr>
          <p:cNvPr id="11" name="Picture 2">
            <a:extLst>
              <a:ext uri="{FF2B5EF4-FFF2-40B4-BE49-F238E27FC236}">
                <a16:creationId xmlns:a16="http://schemas.microsoft.com/office/drawing/2014/main" id="{7BD8C388-4A98-4779-8D90-88EF14430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5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FCA7B67D-F524-4227-AF31-1483C5A73889}"/>
              </a:ext>
            </a:extLst>
          </p:cNvPr>
          <p:cNvPicPr>
            <a:picLocks noChangeAspect="1"/>
          </p:cNvPicPr>
          <p:nvPr/>
        </p:nvPicPr>
        <p:blipFill>
          <a:blip r:embed="rId4"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712269" y="252618"/>
            <a:ext cx="1155068" cy="1155068"/>
          </a:xfrm>
          <a:prstGeom prst="rect">
            <a:avLst/>
          </a:prstGeom>
        </p:spPr>
      </p:pic>
      <p:pic>
        <p:nvPicPr>
          <p:cNvPr id="14" name="图片 13">
            <a:extLst>
              <a:ext uri="{FF2B5EF4-FFF2-40B4-BE49-F238E27FC236}">
                <a16:creationId xmlns:a16="http://schemas.microsoft.com/office/drawing/2014/main" id="{0DA4C72C-2264-40F3-9E02-85ED770352D6}"/>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867337" y="286416"/>
            <a:ext cx="3293535" cy="788904"/>
          </a:xfrm>
          <a:prstGeom prst="rect">
            <a:avLst/>
          </a:prstGeom>
        </p:spPr>
      </p:pic>
      <p:sp>
        <p:nvSpPr>
          <p:cNvPr id="15" name="矩形 14">
            <a:extLst>
              <a:ext uri="{FF2B5EF4-FFF2-40B4-BE49-F238E27FC236}">
                <a16:creationId xmlns:a16="http://schemas.microsoft.com/office/drawing/2014/main" id="{06D982E3-FA6F-44D7-86CB-F6634AB2ED71}"/>
              </a:ext>
            </a:extLst>
          </p:cNvPr>
          <p:cNvSpPr/>
          <p:nvPr/>
        </p:nvSpPr>
        <p:spPr>
          <a:xfrm>
            <a:off x="1867337" y="1075320"/>
            <a:ext cx="3384966" cy="276999"/>
          </a:xfrm>
          <a:prstGeom prst="rect">
            <a:avLst/>
          </a:prstGeom>
        </p:spPr>
        <p:txBody>
          <a:bodyPr wrap="none">
            <a:spAutoFit/>
          </a:bodyPr>
          <a:lstStyle/>
          <a:p>
            <a:r>
              <a:rPr lang="en-US" altLang="zh-CN" sz="1200" dirty="0">
                <a:solidFill>
                  <a:schemeClr val="bg1"/>
                </a:solidFill>
                <a:latin typeface="Calibri" panose="020F0502020204030204" pitchFamily="34" charset="0"/>
                <a:cs typeface="Calibri" panose="020F0502020204030204" pitchFamily="34" charset="0"/>
              </a:rPr>
              <a:t>Beijing University of Posts and Telecommunications</a:t>
            </a:r>
            <a:endParaRPr lang="zh-CN" altLang="en-US" sz="1200" dirty="0">
              <a:solidFill>
                <a:schemeClr val="bg1"/>
              </a:solidFill>
              <a:latin typeface="Calibri" panose="020F0502020204030204" pitchFamily="34" charset="0"/>
              <a:cs typeface="Calibri" panose="020F0502020204030204" pitchFamily="34" charset="0"/>
            </a:endParaRPr>
          </a:p>
        </p:txBody>
      </p:sp>
      <p:pic>
        <p:nvPicPr>
          <p:cNvPr id="21" name="图片 20">
            <a:extLst>
              <a:ext uri="{FF2B5EF4-FFF2-40B4-BE49-F238E27FC236}">
                <a16:creationId xmlns:a16="http://schemas.microsoft.com/office/drawing/2014/main" id="{AADB40E2-72E1-4D07-A740-F0F7CF2F2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7015" y="282018"/>
            <a:ext cx="3384965" cy="1121270"/>
          </a:xfrm>
          <a:prstGeom prst="rect">
            <a:avLst/>
          </a:prstGeom>
        </p:spPr>
      </p:pic>
    </p:spTree>
    <p:extLst>
      <p:ext uri="{BB962C8B-B14F-4D97-AF65-F5344CB8AC3E}">
        <p14:creationId xmlns:p14="http://schemas.microsoft.com/office/powerpoint/2010/main" val="2472625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B20A3-11D2-4E13-85BD-750348398145}"/>
              </a:ext>
            </a:extLst>
          </p:cNvPr>
          <p:cNvSpPr>
            <a:spLocks noGrp="1"/>
          </p:cNvSpPr>
          <p:nvPr>
            <p:ph type="title"/>
          </p:nvPr>
        </p:nvSpPr>
        <p:spPr/>
        <p:txBody>
          <a:bodyPr/>
          <a:lstStyle/>
          <a:p>
            <a:r>
              <a:rPr lang="en-US" altLang="zh-CN" sz="3600" dirty="0"/>
              <a:t>FLScheduler: Privacy as a Resource</a:t>
            </a:r>
            <a:endParaRPr lang="zh-CN" altLang="en-US" sz="3600" dirty="0"/>
          </a:p>
        </p:txBody>
      </p:sp>
      <p:sp>
        <p:nvSpPr>
          <p:cNvPr id="182" name="文本框 181">
            <a:extLst>
              <a:ext uri="{FF2B5EF4-FFF2-40B4-BE49-F238E27FC236}">
                <a16:creationId xmlns:a16="http://schemas.microsoft.com/office/drawing/2014/main" id="{8561F936-C607-4B7F-826C-1007207878AD}"/>
              </a:ext>
            </a:extLst>
          </p:cNvPr>
          <p:cNvSpPr txBox="1"/>
          <p:nvPr/>
        </p:nvSpPr>
        <p:spPr>
          <a:xfrm>
            <a:off x="85865" y="1921900"/>
            <a:ext cx="4592164" cy="3847207"/>
          </a:xfrm>
          <a:prstGeom prst="rect">
            <a:avLst/>
          </a:prstGeom>
          <a:noFill/>
        </p:spPr>
        <p:txBody>
          <a:bodyPr wrap="square" rtlCol="0">
            <a:spAutoFit/>
          </a:bodyPr>
          <a:lstStyle/>
          <a:p>
            <a:r>
              <a:rPr lang="en-US" altLang="zh-CN" sz="2400" dirty="0"/>
              <a:t>Design Overview</a:t>
            </a:r>
          </a:p>
          <a:p>
            <a:endParaRPr lang="en-US" altLang="zh-CN" sz="2400" dirty="0"/>
          </a:p>
          <a:p>
            <a:pPr marL="342900" indent="-342900">
              <a:buFont typeface="Wingdings" panose="05000000000000000000" pitchFamily="2" charset="2"/>
              <a:buChar char="Ø"/>
            </a:pPr>
            <a:r>
              <a:rPr lang="en-US" altLang="zh-CN" sz="2400" dirty="0"/>
              <a:t>Enable “endless” privacy budget consumption as time goes by </a:t>
            </a:r>
          </a:p>
          <a:p>
            <a:pPr marL="342900" indent="-342900">
              <a:buFont typeface="Arial" panose="020B0604020202020204" pitchFamily="34" charset="0"/>
              <a:buChar char="•"/>
            </a:pPr>
            <a:r>
              <a:rPr lang="en-US" altLang="zh-CN" sz="2000" dirty="0"/>
              <a:t>spilt data stream to time-frame blocks</a:t>
            </a:r>
          </a:p>
          <a:p>
            <a:pPr marL="342900" indent="-342900">
              <a:buFont typeface="Arial" panose="020B0604020202020204" pitchFamily="34" charset="0"/>
              <a:buChar char="•"/>
            </a:pPr>
            <a:r>
              <a:rPr lang="en-US" altLang="zh-CN" sz="2000" dirty="0"/>
              <a:t>time-blocks composition theorem</a:t>
            </a:r>
          </a:p>
          <a:p>
            <a:endParaRPr lang="en-US" altLang="zh-CN" sz="2400" dirty="0"/>
          </a:p>
          <a:p>
            <a:pPr marL="342900" indent="-342900">
              <a:buFont typeface="Wingdings" panose="05000000000000000000" pitchFamily="2" charset="2"/>
              <a:buChar char="Ø"/>
            </a:pPr>
            <a:r>
              <a:rPr lang="en-US" altLang="zh-CN" sz="2400" dirty="0"/>
              <a:t>Support fine-grained privacy budget scheduling</a:t>
            </a:r>
          </a:p>
          <a:p>
            <a:pPr marL="285750" indent="-285750">
              <a:buFont typeface="Arial" panose="020B0604020202020204" pitchFamily="34" charset="0"/>
              <a:buChar char="•"/>
            </a:pPr>
            <a:r>
              <a:rPr lang="en-US" altLang="zh-CN" dirty="0" err="1"/>
              <a:t>AaR</a:t>
            </a:r>
            <a:r>
              <a:rPr lang="en-US" altLang="zh-CN" dirty="0"/>
              <a:t> algorithm to reduce SLO violation rate</a:t>
            </a:r>
          </a:p>
          <a:p>
            <a:pPr marL="285750" indent="-285750">
              <a:buFont typeface="Arial" panose="020B0604020202020204" pitchFamily="34" charset="0"/>
              <a:buChar char="•"/>
            </a:pPr>
            <a:r>
              <a:rPr lang="en-US" altLang="zh-CN" dirty="0"/>
              <a:t>Best-effort to serve more complete jobs</a:t>
            </a:r>
            <a:endParaRPr lang="zh-CN" altLang="en-US" dirty="0"/>
          </a:p>
        </p:txBody>
      </p:sp>
      <p:pic>
        <p:nvPicPr>
          <p:cNvPr id="192" name="图片 191">
            <a:extLst>
              <a:ext uri="{FF2B5EF4-FFF2-40B4-BE49-F238E27FC236}">
                <a16:creationId xmlns:a16="http://schemas.microsoft.com/office/drawing/2014/main" id="{73910B00-08B7-4388-B04A-66C52C70F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029" y="1777348"/>
            <a:ext cx="7428106" cy="4382002"/>
          </a:xfrm>
          <a:prstGeom prst="rect">
            <a:avLst/>
          </a:prstGeom>
        </p:spPr>
      </p:pic>
      <p:sp>
        <p:nvSpPr>
          <p:cNvPr id="193" name="矩形 192">
            <a:extLst>
              <a:ext uri="{FF2B5EF4-FFF2-40B4-BE49-F238E27FC236}">
                <a16:creationId xmlns:a16="http://schemas.microsoft.com/office/drawing/2014/main" id="{6779CA92-FF07-43C5-9056-836BC47D0445}"/>
              </a:ext>
            </a:extLst>
          </p:cNvPr>
          <p:cNvSpPr/>
          <p:nvPr/>
        </p:nvSpPr>
        <p:spPr>
          <a:xfrm>
            <a:off x="5407716" y="1315682"/>
            <a:ext cx="6280053" cy="461665"/>
          </a:xfrm>
          <a:prstGeom prst="rect">
            <a:avLst/>
          </a:prstGeom>
        </p:spPr>
        <p:txBody>
          <a:bodyPr wrap="none">
            <a:spAutoFit/>
          </a:bodyPr>
          <a:lstStyle/>
          <a:p>
            <a:r>
              <a:rPr lang="zh-CN" altLang="en-US" sz="2400" dirty="0"/>
              <a:t>Overview of our differentially private FL platform</a:t>
            </a:r>
          </a:p>
        </p:txBody>
      </p:sp>
    </p:spTree>
    <p:extLst>
      <p:ext uri="{BB962C8B-B14F-4D97-AF65-F5344CB8AC3E}">
        <p14:creationId xmlns:p14="http://schemas.microsoft.com/office/powerpoint/2010/main" val="141906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B20A3-11D2-4E13-85BD-750348398145}"/>
              </a:ext>
            </a:extLst>
          </p:cNvPr>
          <p:cNvSpPr>
            <a:spLocks noGrp="1"/>
          </p:cNvSpPr>
          <p:nvPr>
            <p:ph type="title"/>
          </p:nvPr>
        </p:nvSpPr>
        <p:spPr/>
        <p:txBody>
          <a:bodyPr/>
          <a:lstStyle/>
          <a:p>
            <a:r>
              <a:rPr lang="en-US" altLang="zh-CN" sz="3600" dirty="0"/>
              <a:t>FLScheduler: Privacy as a Resource</a:t>
            </a:r>
            <a:endParaRPr lang="zh-CN" altLang="en-US" sz="3600" dirty="0"/>
          </a:p>
        </p:txBody>
      </p:sp>
      <p:sp>
        <p:nvSpPr>
          <p:cNvPr id="3" name="矩形 2">
            <a:extLst>
              <a:ext uri="{FF2B5EF4-FFF2-40B4-BE49-F238E27FC236}">
                <a16:creationId xmlns:a16="http://schemas.microsoft.com/office/drawing/2014/main" id="{55F38C0B-7B12-4657-93C4-C418B78BA89F}"/>
              </a:ext>
            </a:extLst>
          </p:cNvPr>
          <p:cNvSpPr/>
          <p:nvPr/>
        </p:nvSpPr>
        <p:spPr>
          <a:xfrm>
            <a:off x="4244773" y="1842500"/>
            <a:ext cx="3035851" cy="41442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8A58530-D1D1-4F3F-80D1-0C10099E2923}"/>
              </a:ext>
            </a:extLst>
          </p:cNvPr>
          <p:cNvSpPr/>
          <p:nvPr/>
        </p:nvSpPr>
        <p:spPr>
          <a:xfrm>
            <a:off x="4592246" y="5151028"/>
            <a:ext cx="2289104" cy="757417"/>
          </a:xfrm>
          <a:prstGeom prst="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Scheduler                               </a:t>
            </a:r>
            <a:endPar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07F3F54E-853F-4E3F-B235-FC671AAADC1E}"/>
              </a:ext>
            </a:extLst>
          </p:cNvPr>
          <p:cNvSpPr/>
          <p:nvPr/>
        </p:nvSpPr>
        <p:spPr>
          <a:xfrm>
            <a:off x="4611711" y="1908564"/>
            <a:ext cx="2298565" cy="816417"/>
          </a:xfrm>
          <a:prstGeom prst="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FL Coordinator</a:t>
            </a:r>
          </a:p>
        </p:txBody>
      </p:sp>
      <p:sp>
        <p:nvSpPr>
          <p:cNvPr id="6" name="箭头: 右 5">
            <a:extLst>
              <a:ext uri="{FF2B5EF4-FFF2-40B4-BE49-F238E27FC236}">
                <a16:creationId xmlns:a16="http://schemas.microsoft.com/office/drawing/2014/main" id="{BCB2CDFB-B84A-42C6-B7B0-E03C667C586A}"/>
              </a:ext>
            </a:extLst>
          </p:cNvPr>
          <p:cNvSpPr/>
          <p:nvPr/>
        </p:nvSpPr>
        <p:spPr>
          <a:xfrm rot="16200000">
            <a:off x="4310458" y="3751003"/>
            <a:ext cx="2321316" cy="38737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2B3BDD0-A5ED-4F64-A3A9-9FCC31B466E0}"/>
              </a:ext>
            </a:extLst>
          </p:cNvPr>
          <p:cNvSpPr/>
          <p:nvPr/>
        </p:nvSpPr>
        <p:spPr>
          <a:xfrm>
            <a:off x="5202755" y="1401571"/>
            <a:ext cx="1064715" cy="461665"/>
          </a:xfrm>
          <a:prstGeom prst="rect">
            <a:avLst/>
          </a:prstGeom>
        </p:spPr>
        <p:txBody>
          <a:bodyPr wrap="none">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Server </a:t>
            </a:r>
          </a:p>
        </p:txBody>
      </p:sp>
      <p:sp>
        <p:nvSpPr>
          <p:cNvPr id="99" name="文本框 98">
            <a:extLst>
              <a:ext uri="{FF2B5EF4-FFF2-40B4-BE49-F238E27FC236}">
                <a16:creationId xmlns:a16="http://schemas.microsoft.com/office/drawing/2014/main" id="{D26E05A3-B6B9-4E0F-9706-DD7EEED97FF8}"/>
              </a:ext>
            </a:extLst>
          </p:cNvPr>
          <p:cNvSpPr txBox="1"/>
          <p:nvPr/>
        </p:nvSpPr>
        <p:spPr>
          <a:xfrm>
            <a:off x="422891" y="4435043"/>
            <a:ext cx="3984812" cy="830997"/>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Different </a:t>
            </a:r>
          </a:p>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SLO requirements</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58D44BE-ECC8-4396-9629-6984FD26E2D2}"/>
              </a:ext>
            </a:extLst>
          </p:cNvPr>
          <p:cNvSpPr/>
          <p:nvPr/>
        </p:nvSpPr>
        <p:spPr>
          <a:xfrm>
            <a:off x="4363050" y="3745453"/>
            <a:ext cx="816418" cy="5023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lumMod val="95000"/>
                  <a:lumOff val="5000"/>
                </a:schemeClr>
              </a:solidFill>
            </a:endParaRPr>
          </a:p>
        </p:txBody>
      </p:sp>
      <p:sp>
        <p:nvSpPr>
          <p:cNvPr id="113" name="箭头: 右 112">
            <a:extLst>
              <a:ext uri="{FF2B5EF4-FFF2-40B4-BE49-F238E27FC236}">
                <a16:creationId xmlns:a16="http://schemas.microsoft.com/office/drawing/2014/main" id="{F3F1DDAB-369F-4C07-971E-FE6E4185ADF9}"/>
              </a:ext>
            </a:extLst>
          </p:cNvPr>
          <p:cNvSpPr/>
          <p:nvPr/>
        </p:nvSpPr>
        <p:spPr>
          <a:xfrm rot="5400000">
            <a:off x="4408613" y="4501206"/>
            <a:ext cx="820911" cy="38737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箭头: 右 113">
            <a:extLst>
              <a:ext uri="{FF2B5EF4-FFF2-40B4-BE49-F238E27FC236}">
                <a16:creationId xmlns:a16="http://schemas.microsoft.com/office/drawing/2014/main" id="{D0AF2664-28F8-488C-843C-57A924ABFB78}"/>
              </a:ext>
            </a:extLst>
          </p:cNvPr>
          <p:cNvSpPr/>
          <p:nvPr/>
        </p:nvSpPr>
        <p:spPr>
          <a:xfrm rot="10800000">
            <a:off x="7253169" y="4152081"/>
            <a:ext cx="380958" cy="387377"/>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4835A3E7-0AC6-4227-8144-436169E6CCE9}"/>
              </a:ext>
            </a:extLst>
          </p:cNvPr>
          <p:cNvCxnSpPr>
            <a:cxnSpLocks/>
          </p:cNvCxnSpPr>
          <p:nvPr/>
        </p:nvCxnSpPr>
        <p:spPr>
          <a:xfrm>
            <a:off x="7856900" y="4260625"/>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6941A749-7A4E-42DA-9BC5-B2878C5004F9}"/>
              </a:ext>
            </a:extLst>
          </p:cNvPr>
          <p:cNvSpPr/>
          <p:nvPr/>
        </p:nvSpPr>
        <p:spPr>
          <a:xfrm rot="5400000">
            <a:off x="9248127" y="3958299"/>
            <a:ext cx="80062" cy="5245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endParaRPr lang="zh-CN" altLang="en-US" dirty="0"/>
          </a:p>
        </p:txBody>
      </p:sp>
      <p:sp>
        <p:nvSpPr>
          <p:cNvPr id="118" name="矩形 117">
            <a:extLst>
              <a:ext uri="{FF2B5EF4-FFF2-40B4-BE49-F238E27FC236}">
                <a16:creationId xmlns:a16="http://schemas.microsoft.com/office/drawing/2014/main" id="{E2DB695D-D0BD-474C-8EAC-8183EF399ADD}"/>
              </a:ext>
            </a:extLst>
          </p:cNvPr>
          <p:cNvSpPr/>
          <p:nvPr/>
        </p:nvSpPr>
        <p:spPr>
          <a:xfrm>
            <a:off x="8261987" y="4367846"/>
            <a:ext cx="1276311" cy="369332"/>
          </a:xfrm>
          <a:prstGeom prst="rect">
            <a:avLst/>
          </a:prstGeom>
        </p:spPr>
        <p:txBody>
          <a:bodyPr wrap="none">
            <a:spAutoFit/>
          </a:bodyPr>
          <a:lstStyle/>
          <a:p>
            <a:r>
              <a:rPr lang="en-US" altLang="zh-CN" b="1" dirty="0"/>
              <a:t>Device # 1</a:t>
            </a:r>
            <a:endParaRPr lang="zh-CN" altLang="en-US" b="1" dirty="0"/>
          </a:p>
        </p:txBody>
      </p:sp>
      <p:sp>
        <p:nvSpPr>
          <p:cNvPr id="119" name="矩形 118">
            <a:extLst>
              <a:ext uri="{FF2B5EF4-FFF2-40B4-BE49-F238E27FC236}">
                <a16:creationId xmlns:a16="http://schemas.microsoft.com/office/drawing/2014/main" id="{BC456EC1-C0FE-46C2-BABF-0770DAE3853C}"/>
              </a:ext>
            </a:extLst>
          </p:cNvPr>
          <p:cNvSpPr/>
          <p:nvPr/>
        </p:nvSpPr>
        <p:spPr>
          <a:xfrm>
            <a:off x="7684281" y="4095325"/>
            <a:ext cx="3399583" cy="188601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509A55AA-DF41-4A31-8850-5655D8980750}"/>
              </a:ext>
            </a:extLst>
          </p:cNvPr>
          <p:cNvSpPr/>
          <p:nvPr/>
        </p:nvSpPr>
        <p:spPr>
          <a:xfrm>
            <a:off x="7755333" y="4605181"/>
            <a:ext cx="2885223" cy="1310362"/>
          </a:xfrm>
          <a:prstGeom prst="rect">
            <a:avLst/>
          </a:prstGeom>
          <a:solidFill>
            <a:srgbClr val="F9F4CF"/>
          </a:solidFill>
          <a:ln w="19050">
            <a:solidFill>
              <a:srgbClr val="F9F4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CFB9C00C-B7A0-4DDB-9A7B-567A57396ADD}"/>
                  </a:ext>
                </a:extLst>
              </p:cNvPr>
              <p:cNvSpPr/>
              <p:nvPr/>
            </p:nvSpPr>
            <p:spPr>
              <a:xfrm>
                <a:off x="8149037" y="5357655"/>
                <a:ext cx="530942" cy="478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smtClean="0">
                            <a:latin typeface="Cambria Math" panose="02040503050406030204" pitchFamily="18" charset="0"/>
                          </a:rPr>
                          <m:t>B</m:t>
                        </m:r>
                      </m:e>
                      <m:sub>
                        <m:r>
                          <a:rPr lang="en-US" altLang="zh-CN">
                            <a:latin typeface="Cambria Math" panose="02040503050406030204" pitchFamily="18" charset="0"/>
                          </a:rPr>
                          <m:t>1</m:t>
                        </m:r>
                      </m:sub>
                    </m:sSub>
                  </m:oMath>
                </a14:m>
                <a:endParaRPr lang="zh-CN" altLang="en-US" dirty="0"/>
              </a:p>
            </p:txBody>
          </p:sp>
        </mc:Choice>
        <mc:Fallback xmlns="">
          <p:sp>
            <p:nvSpPr>
              <p:cNvPr id="121" name="矩形 120">
                <a:extLst>
                  <a:ext uri="{FF2B5EF4-FFF2-40B4-BE49-F238E27FC236}">
                    <a16:creationId xmlns:a16="http://schemas.microsoft.com/office/drawing/2014/main" id="{CFB9C00C-B7A0-4DDB-9A7B-567A57396ADD}"/>
                  </a:ext>
                </a:extLst>
              </p:cNvPr>
              <p:cNvSpPr>
                <a:spLocks noRot="1" noChangeAspect="1" noMove="1" noResize="1" noEditPoints="1" noAdjustHandles="1" noChangeArrowheads="1" noChangeShapeType="1" noTextEdit="1"/>
              </p:cNvSpPr>
              <p:nvPr/>
            </p:nvSpPr>
            <p:spPr>
              <a:xfrm>
                <a:off x="8149037" y="5357655"/>
                <a:ext cx="530942" cy="478851"/>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p:cxnSp>
        <p:nvCxnSpPr>
          <p:cNvPr id="122" name="直接箭头连接符 121">
            <a:extLst>
              <a:ext uri="{FF2B5EF4-FFF2-40B4-BE49-F238E27FC236}">
                <a16:creationId xmlns:a16="http://schemas.microsoft.com/office/drawing/2014/main" id="{3189DCDB-7052-4C17-A0BF-69D54DE6B4C3}"/>
              </a:ext>
            </a:extLst>
          </p:cNvPr>
          <p:cNvCxnSpPr>
            <a:cxnSpLocks/>
          </p:cNvCxnSpPr>
          <p:nvPr/>
        </p:nvCxnSpPr>
        <p:spPr>
          <a:xfrm>
            <a:off x="8107514" y="5855483"/>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BEA4C7E4-E244-49CA-A89C-C3BA65A28047}"/>
              </a:ext>
            </a:extLst>
          </p:cNvPr>
          <p:cNvCxnSpPr>
            <a:cxnSpLocks/>
          </p:cNvCxnSpPr>
          <p:nvPr/>
        </p:nvCxnSpPr>
        <p:spPr>
          <a:xfrm flipV="1">
            <a:off x="8111311" y="5125244"/>
            <a:ext cx="0" cy="730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11B036F1-2BB2-4278-8CA3-2067F58ED08B}"/>
              </a:ext>
            </a:extLst>
          </p:cNvPr>
          <p:cNvSpPr/>
          <p:nvPr/>
        </p:nvSpPr>
        <p:spPr>
          <a:xfrm>
            <a:off x="7942215" y="4563039"/>
            <a:ext cx="2511458" cy="461665"/>
          </a:xfrm>
          <a:prstGeom prst="rect">
            <a:avLst/>
          </a:prstGeom>
        </p:spPr>
        <p:txBody>
          <a:bodyPr wrap="none">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Access Controller</a:t>
            </a:r>
          </a:p>
        </p:txBody>
      </p:sp>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191767C1-FD57-4D8C-ACBC-594E9D2E74E7}"/>
                  </a:ext>
                </a:extLst>
              </p:cNvPr>
              <p:cNvSpPr/>
              <p:nvPr/>
            </p:nvSpPr>
            <p:spPr>
              <a:xfrm>
                <a:off x="7755333" y="4179364"/>
                <a:ext cx="2885223" cy="419186"/>
              </a:xfrm>
              <a:prstGeom prst="rect">
                <a:avLst/>
              </a:prstGeom>
              <a:solidFill>
                <a:srgbClr val="C3ECBF"/>
              </a:solidFill>
              <a:ln>
                <a:solidFill>
                  <a:srgbClr val="C3EC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i="1">
                            <a:solidFill>
                              <a:schemeClr val="tx1">
                                <a:lumMod val="95000"/>
                                <a:lumOff val="5000"/>
                              </a:schemeClr>
                            </a:solidFill>
                            <a:latin typeface="Cambria Math" panose="02040503050406030204" pitchFamily="18" charset="0"/>
                            <a:cs typeface="Times New Roman" panose="02020603050405020304" pitchFamily="18" charset="0"/>
                          </a:rPr>
                        </m:ctrlPr>
                      </m:sSubPr>
                      <m:e>
                        <m:r>
                          <m:rPr>
                            <m:sty m:val="p"/>
                          </m:rPr>
                          <a:rPr lang="zh-CN" altLang="en-US" sz="2400" b="0" i="1">
                            <a:solidFill>
                              <a:schemeClr val="tx1">
                                <a:lumMod val="95000"/>
                                <a:lumOff val="5000"/>
                              </a:schemeClr>
                            </a:solidFill>
                            <a:latin typeface="Cambria Math" panose="02040503050406030204" pitchFamily="18" charset="0"/>
                            <a:cs typeface="Times New Roman" panose="02020603050405020304" pitchFamily="18" charset="0"/>
                          </a:rPr>
                          <m:t>ε</m:t>
                        </m:r>
                      </m:e>
                      <m:sub>
                        <m:r>
                          <a:rPr lang="en-US" altLang="zh-CN" sz="2400" b="0" i="1">
                            <a:solidFill>
                              <a:schemeClr val="tx1">
                                <a:lumMod val="95000"/>
                                <a:lumOff val="5000"/>
                              </a:schemeClr>
                            </a:solidFill>
                            <a:latin typeface="Cambria Math" panose="02040503050406030204" pitchFamily="18" charset="0"/>
                            <a:cs typeface="Times New Roman" panose="02020603050405020304" pitchFamily="18" charset="0"/>
                          </a:rPr>
                          <m:t>0</m:t>
                        </m:r>
                      </m:sub>
                    </m:sSub>
                  </m:oMath>
                </a14:m>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-LDP randomness</a:t>
                </a:r>
              </a:p>
            </p:txBody>
          </p:sp>
        </mc:Choice>
        <mc:Fallback xmlns="">
          <p:sp>
            <p:nvSpPr>
              <p:cNvPr id="125" name="矩形 124">
                <a:extLst>
                  <a:ext uri="{FF2B5EF4-FFF2-40B4-BE49-F238E27FC236}">
                    <a16:creationId xmlns:a16="http://schemas.microsoft.com/office/drawing/2014/main" id="{191767C1-FD57-4D8C-ACBC-594E9D2E74E7}"/>
                  </a:ext>
                </a:extLst>
              </p:cNvPr>
              <p:cNvSpPr>
                <a:spLocks noRot="1" noChangeAspect="1" noMove="1" noResize="1" noEditPoints="1" noAdjustHandles="1" noChangeArrowheads="1" noChangeShapeType="1" noTextEdit="1"/>
              </p:cNvSpPr>
              <p:nvPr/>
            </p:nvSpPr>
            <p:spPr>
              <a:xfrm>
                <a:off x="7755333" y="4179364"/>
                <a:ext cx="2885223" cy="419186"/>
              </a:xfrm>
              <a:prstGeom prst="rect">
                <a:avLst/>
              </a:prstGeom>
              <a:blipFill>
                <a:blip r:embed="rId4"/>
                <a:stretch>
                  <a:fillRect t="-15714" b="-35714"/>
                </a:stretch>
              </a:blipFill>
              <a:ln>
                <a:solidFill>
                  <a:srgbClr val="C3ECBF"/>
                </a:solidFill>
              </a:ln>
            </p:spPr>
            <p:txBody>
              <a:bodyPr/>
              <a:lstStyle/>
              <a:p>
                <a:r>
                  <a:rPr lang="zh-CN" altLang="en-US">
                    <a:noFill/>
                  </a:rPr>
                  <a:t> </a:t>
                </a:r>
              </a:p>
            </p:txBody>
          </p:sp>
        </mc:Fallback>
      </mc:AlternateContent>
      <p:sp>
        <p:nvSpPr>
          <p:cNvPr id="126" name="文本框 125">
            <a:extLst>
              <a:ext uri="{FF2B5EF4-FFF2-40B4-BE49-F238E27FC236}">
                <a16:creationId xmlns:a16="http://schemas.microsoft.com/office/drawing/2014/main" id="{8B564F98-3A1E-4DC6-A7F3-B73C97AFB061}"/>
              </a:ext>
            </a:extLst>
          </p:cNvPr>
          <p:cNvSpPr txBox="1"/>
          <p:nvPr/>
        </p:nvSpPr>
        <p:spPr>
          <a:xfrm>
            <a:off x="8892452" y="3710553"/>
            <a:ext cx="677108" cy="560594"/>
          </a:xfrm>
          <a:prstGeom prst="rect">
            <a:avLst/>
          </a:prstGeom>
          <a:noFill/>
        </p:spPr>
        <p:txBody>
          <a:bodyPr vert="eaVert" wrap="square" rtlCol="0">
            <a:spAutoFit/>
          </a:bodyPr>
          <a:lstStyle/>
          <a:p>
            <a:r>
              <a:rPr lang="en-US" altLang="zh-CN" sz="3200" dirty="0"/>
              <a:t>…</a:t>
            </a:r>
            <a:endParaRPr lang="zh-CN" altLang="en-US" sz="3200" dirty="0"/>
          </a:p>
        </p:txBody>
      </p:sp>
      <p:cxnSp>
        <p:nvCxnSpPr>
          <p:cNvPr id="127" name="直接箭头连接符 126">
            <a:extLst>
              <a:ext uri="{FF2B5EF4-FFF2-40B4-BE49-F238E27FC236}">
                <a16:creationId xmlns:a16="http://schemas.microsoft.com/office/drawing/2014/main" id="{48C09998-CA3E-4F7F-99DA-6A26214F2D8C}"/>
              </a:ext>
            </a:extLst>
          </p:cNvPr>
          <p:cNvCxnSpPr>
            <a:cxnSpLocks/>
          </p:cNvCxnSpPr>
          <p:nvPr/>
        </p:nvCxnSpPr>
        <p:spPr>
          <a:xfrm>
            <a:off x="7864547" y="1981301"/>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A13115D9-68E0-41EE-A31D-628DDA6BF1BF}"/>
              </a:ext>
            </a:extLst>
          </p:cNvPr>
          <p:cNvSpPr/>
          <p:nvPr/>
        </p:nvSpPr>
        <p:spPr>
          <a:xfrm rot="5400000">
            <a:off x="9255774" y="1678975"/>
            <a:ext cx="80062" cy="5245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endParaRPr lang="zh-CN" altLang="en-US" dirty="0"/>
          </a:p>
        </p:txBody>
      </p:sp>
      <p:sp>
        <p:nvSpPr>
          <p:cNvPr id="129" name="矩形 128">
            <a:extLst>
              <a:ext uri="{FF2B5EF4-FFF2-40B4-BE49-F238E27FC236}">
                <a16:creationId xmlns:a16="http://schemas.microsoft.com/office/drawing/2014/main" id="{DE68AF58-3989-4BDE-8A6B-5FECD5BBE3A1}"/>
              </a:ext>
            </a:extLst>
          </p:cNvPr>
          <p:cNvSpPr/>
          <p:nvPr/>
        </p:nvSpPr>
        <p:spPr>
          <a:xfrm>
            <a:off x="8269634" y="2088522"/>
            <a:ext cx="1276311" cy="369332"/>
          </a:xfrm>
          <a:prstGeom prst="rect">
            <a:avLst/>
          </a:prstGeom>
        </p:spPr>
        <p:txBody>
          <a:bodyPr wrap="none">
            <a:spAutoFit/>
          </a:bodyPr>
          <a:lstStyle/>
          <a:p>
            <a:r>
              <a:rPr lang="en-US" altLang="zh-CN" b="1" dirty="0"/>
              <a:t>Device # 1</a:t>
            </a:r>
            <a:endParaRPr lang="zh-CN" altLang="en-US" b="1" dirty="0"/>
          </a:p>
        </p:txBody>
      </p:sp>
      <p:sp>
        <p:nvSpPr>
          <p:cNvPr id="130" name="矩形 129">
            <a:extLst>
              <a:ext uri="{FF2B5EF4-FFF2-40B4-BE49-F238E27FC236}">
                <a16:creationId xmlns:a16="http://schemas.microsoft.com/office/drawing/2014/main" id="{E5C903C4-CE43-49AE-B446-0A7660AF2734}"/>
              </a:ext>
            </a:extLst>
          </p:cNvPr>
          <p:cNvSpPr/>
          <p:nvPr/>
        </p:nvSpPr>
        <p:spPr>
          <a:xfrm>
            <a:off x="7686566" y="1847694"/>
            <a:ext cx="3397298" cy="18844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矩形 130">
            <a:extLst>
              <a:ext uri="{FF2B5EF4-FFF2-40B4-BE49-F238E27FC236}">
                <a16:creationId xmlns:a16="http://schemas.microsoft.com/office/drawing/2014/main" id="{1032EFD1-3429-477A-8113-CEF4EC3EFE80}"/>
              </a:ext>
            </a:extLst>
          </p:cNvPr>
          <p:cNvSpPr/>
          <p:nvPr/>
        </p:nvSpPr>
        <p:spPr>
          <a:xfrm>
            <a:off x="7776354" y="2325857"/>
            <a:ext cx="2864202" cy="1335047"/>
          </a:xfrm>
          <a:prstGeom prst="rect">
            <a:avLst/>
          </a:prstGeom>
          <a:solidFill>
            <a:srgbClr val="F9F4CF"/>
          </a:solidFill>
          <a:ln w="19050">
            <a:solidFill>
              <a:srgbClr val="F9F4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5C20E6D0-AAC8-44E5-80AA-80932278FB0C}"/>
                  </a:ext>
                </a:extLst>
              </p:cNvPr>
              <p:cNvSpPr/>
              <p:nvPr/>
            </p:nvSpPr>
            <p:spPr>
              <a:xfrm>
                <a:off x="8171081" y="3088545"/>
                <a:ext cx="530942" cy="478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smtClean="0">
                            <a:latin typeface="Cambria Math" panose="02040503050406030204" pitchFamily="18" charset="0"/>
                          </a:rPr>
                          <m:t>B</m:t>
                        </m:r>
                      </m:e>
                      <m:sub>
                        <m:r>
                          <a:rPr lang="en-US" altLang="zh-CN" sz="2000">
                            <a:latin typeface="Cambria Math" panose="02040503050406030204" pitchFamily="18" charset="0"/>
                          </a:rPr>
                          <m:t>1</m:t>
                        </m:r>
                      </m:sub>
                    </m:sSub>
                  </m:oMath>
                </a14:m>
                <a:endParaRPr lang="zh-CN" altLang="en-US" sz="2000" dirty="0"/>
              </a:p>
            </p:txBody>
          </p:sp>
        </mc:Choice>
        <mc:Fallback xmlns="">
          <p:sp>
            <p:nvSpPr>
              <p:cNvPr id="132" name="矩形 131">
                <a:extLst>
                  <a:ext uri="{FF2B5EF4-FFF2-40B4-BE49-F238E27FC236}">
                    <a16:creationId xmlns:a16="http://schemas.microsoft.com/office/drawing/2014/main" id="{5C20E6D0-AAC8-44E5-80AA-80932278FB0C}"/>
                  </a:ext>
                </a:extLst>
              </p:cNvPr>
              <p:cNvSpPr>
                <a:spLocks noRot="1" noChangeAspect="1" noMove="1" noResize="1" noEditPoints="1" noAdjustHandles="1" noChangeArrowheads="1" noChangeShapeType="1" noTextEdit="1"/>
              </p:cNvSpPr>
              <p:nvPr/>
            </p:nvSpPr>
            <p:spPr>
              <a:xfrm>
                <a:off x="8171081" y="3088545"/>
                <a:ext cx="530942" cy="478851"/>
              </a:xfrm>
              <a:prstGeom prst="rect">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33" name="直接箭头连接符 132">
            <a:extLst>
              <a:ext uri="{FF2B5EF4-FFF2-40B4-BE49-F238E27FC236}">
                <a16:creationId xmlns:a16="http://schemas.microsoft.com/office/drawing/2014/main" id="{27ABE42C-19EA-4FCD-8171-2E024506C00B}"/>
              </a:ext>
            </a:extLst>
          </p:cNvPr>
          <p:cNvCxnSpPr>
            <a:cxnSpLocks/>
          </p:cNvCxnSpPr>
          <p:nvPr/>
        </p:nvCxnSpPr>
        <p:spPr>
          <a:xfrm>
            <a:off x="8129558" y="3586373"/>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40267A97-E525-49D7-8329-5153A9D0E6E7}"/>
              </a:ext>
            </a:extLst>
          </p:cNvPr>
          <p:cNvSpPr txBox="1"/>
          <p:nvPr/>
        </p:nvSpPr>
        <p:spPr>
          <a:xfrm>
            <a:off x="9811259" y="3182294"/>
            <a:ext cx="788513"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time</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135" name="直接箭头连接符 134">
            <a:extLst>
              <a:ext uri="{FF2B5EF4-FFF2-40B4-BE49-F238E27FC236}">
                <a16:creationId xmlns:a16="http://schemas.microsoft.com/office/drawing/2014/main" id="{716C47D8-155D-441E-8698-0DAB3E25F8E4}"/>
              </a:ext>
            </a:extLst>
          </p:cNvPr>
          <p:cNvCxnSpPr>
            <a:cxnSpLocks/>
          </p:cNvCxnSpPr>
          <p:nvPr/>
        </p:nvCxnSpPr>
        <p:spPr>
          <a:xfrm flipV="1">
            <a:off x="8133355" y="2856134"/>
            <a:ext cx="0" cy="730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本框 135">
            <a:extLst>
              <a:ext uri="{FF2B5EF4-FFF2-40B4-BE49-F238E27FC236}">
                <a16:creationId xmlns:a16="http://schemas.microsoft.com/office/drawing/2014/main" id="{A3423F3B-6400-44F9-82B1-E6766FB710BF}"/>
              </a:ext>
            </a:extLst>
          </p:cNvPr>
          <p:cNvSpPr txBox="1"/>
          <p:nvPr/>
        </p:nvSpPr>
        <p:spPr>
          <a:xfrm>
            <a:off x="8072814" y="2621730"/>
            <a:ext cx="959985" cy="830997"/>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budget </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7" name="矩形 136">
            <a:extLst>
              <a:ext uri="{FF2B5EF4-FFF2-40B4-BE49-F238E27FC236}">
                <a16:creationId xmlns:a16="http://schemas.microsoft.com/office/drawing/2014/main" id="{84A06D94-859F-4B6D-B975-3D69981E6315}"/>
              </a:ext>
            </a:extLst>
          </p:cNvPr>
          <p:cNvSpPr/>
          <p:nvPr/>
        </p:nvSpPr>
        <p:spPr>
          <a:xfrm>
            <a:off x="7975277" y="2277855"/>
            <a:ext cx="2511458" cy="461665"/>
          </a:xfrm>
          <a:prstGeom prst="rect">
            <a:avLst/>
          </a:prstGeom>
        </p:spPr>
        <p:txBody>
          <a:bodyPr wrap="none">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Access Controller</a:t>
            </a: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0F2AC7C0-415C-4F1A-9AB1-6684D0C85E9E}"/>
                  </a:ext>
                </a:extLst>
              </p:cNvPr>
              <p:cNvSpPr/>
              <p:nvPr/>
            </p:nvSpPr>
            <p:spPr>
              <a:xfrm>
                <a:off x="7776355" y="1910789"/>
                <a:ext cx="2864202" cy="419186"/>
              </a:xfrm>
              <a:prstGeom prst="rect">
                <a:avLst/>
              </a:prstGeom>
              <a:solidFill>
                <a:srgbClr val="C3ECBF"/>
              </a:solidFill>
              <a:ln>
                <a:solidFill>
                  <a:srgbClr val="C3EC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i="1">
                            <a:solidFill>
                              <a:schemeClr val="tx1">
                                <a:lumMod val="95000"/>
                                <a:lumOff val="5000"/>
                              </a:schemeClr>
                            </a:solidFill>
                            <a:latin typeface="Cambria Math" panose="02040503050406030204" pitchFamily="18" charset="0"/>
                            <a:cs typeface="Times New Roman" panose="02020603050405020304" pitchFamily="18" charset="0"/>
                          </a:rPr>
                        </m:ctrlPr>
                      </m:sSubPr>
                      <m:e>
                        <m:r>
                          <m:rPr>
                            <m:sty m:val="p"/>
                          </m:rPr>
                          <a:rPr lang="zh-CN" altLang="en-US" sz="2400" b="0" i="1">
                            <a:solidFill>
                              <a:schemeClr val="tx1">
                                <a:lumMod val="95000"/>
                                <a:lumOff val="5000"/>
                              </a:schemeClr>
                            </a:solidFill>
                            <a:latin typeface="Cambria Math" panose="02040503050406030204" pitchFamily="18" charset="0"/>
                            <a:cs typeface="Times New Roman" panose="02020603050405020304" pitchFamily="18" charset="0"/>
                          </a:rPr>
                          <m:t>ε</m:t>
                        </m:r>
                      </m:e>
                      <m:sub>
                        <m:r>
                          <a:rPr lang="en-US" altLang="zh-CN" sz="2400" b="0" i="1">
                            <a:solidFill>
                              <a:schemeClr val="tx1">
                                <a:lumMod val="95000"/>
                                <a:lumOff val="5000"/>
                              </a:schemeClr>
                            </a:solidFill>
                            <a:latin typeface="Cambria Math" panose="02040503050406030204" pitchFamily="18" charset="0"/>
                            <a:cs typeface="Times New Roman" panose="02020603050405020304" pitchFamily="18" charset="0"/>
                          </a:rPr>
                          <m:t>0</m:t>
                        </m:r>
                      </m:sub>
                    </m:sSub>
                  </m:oMath>
                </a14:m>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LDP randomness</a:t>
                </a:r>
              </a:p>
            </p:txBody>
          </p:sp>
        </mc:Choice>
        <mc:Fallback xmlns="">
          <p:sp>
            <p:nvSpPr>
              <p:cNvPr id="138" name="矩形 137">
                <a:extLst>
                  <a:ext uri="{FF2B5EF4-FFF2-40B4-BE49-F238E27FC236}">
                    <a16:creationId xmlns:a16="http://schemas.microsoft.com/office/drawing/2014/main" id="{0F2AC7C0-415C-4F1A-9AB1-6684D0C85E9E}"/>
                  </a:ext>
                </a:extLst>
              </p:cNvPr>
              <p:cNvSpPr>
                <a:spLocks noRot="1" noChangeAspect="1" noMove="1" noResize="1" noEditPoints="1" noAdjustHandles="1" noChangeArrowheads="1" noChangeShapeType="1" noTextEdit="1"/>
              </p:cNvSpPr>
              <p:nvPr/>
            </p:nvSpPr>
            <p:spPr>
              <a:xfrm>
                <a:off x="7776355" y="1910789"/>
                <a:ext cx="2864202" cy="419186"/>
              </a:xfrm>
              <a:prstGeom prst="rect">
                <a:avLst/>
              </a:prstGeom>
              <a:blipFill>
                <a:blip r:embed="rId6"/>
                <a:stretch>
                  <a:fillRect t="-14085" b="-35211"/>
                </a:stretch>
              </a:blipFill>
              <a:ln>
                <a:solidFill>
                  <a:srgbClr val="C3ECBF"/>
                </a:solidFill>
              </a:ln>
            </p:spPr>
            <p:txBody>
              <a:bodyPr/>
              <a:lstStyle/>
              <a:p>
                <a:r>
                  <a:rPr lang="zh-CN" altLang="en-US">
                    <a:noFill/>
                  </a:rPr>
                  <a:t> </a:t>
                </a:r>
              </a:p>
            </p:txBody>
          </p:sp>
        </mc:Fallback>
      </mc:AlternateContent>
      <p:sp>
        <p:nvSpPr>
          <p:cNvPr id="139" name="矩形 138">
            <a:extLst>
              <a:ext uri="{FF2B5EF4-FFF2-40B4-BE49-F238E27FC236}">
                <a16:creationId xmlns:a16="http://schemas.microsoft.com/office/drawing/2014/main" id="{21480FA5-9318-44CF-803F-3ECD92151F9E}"/>
              </a:ext>
            </a:extLst>
          </p:cNvPr>
          <p:cNvSpPr/>
          <p:nvPr/>
        </p:nvSpPr>
        <p:spPr>
          <a:xfrm>
            <a:off x="10636977" y="2566394"/>
            <a:ext cx="492443"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140" name="矩形 139">
            <a:extLst>
              <a:ext uri="{FF2B5EF4-FFF2-40B4-BE49-F238E27FC236}">
                <a16:creationId xmlns:a16="http://schemas.microsoft.com/office/drawing/2014/main" id="{6F057193-885A-4D66-8FCA-6554014CE9D1}"/>
              </a:ext>
            </a:extLst>
          </p:cNvPr>
          <p:cNvSpPr/>
          <p:nvPr/>
        </p:nvSpPr>
        <p:spPr>
          <a:xfrm>
            <a:off x="10580978" y="4888515"/>
            <a:ext cx="595035"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#m</a:t>
            </a:r>
            <a:endParaRPr lang="zh-CN" altLang="en-US" sz="2400" dirty="0">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4ADAE8E0-5367-490E-BBED-44257D11B99D}"/>
              </a:ext>
            </a:extLst>
          </p:cNvPr>
          <p:cNvSpPr/>
          <p:nvPr/>
        </p:nvSpPr>
        <p:spPr>
          <a:xfrm>
            <a:off x="8685068" y="1416787"/>
            <a:ext cx="1252266" cy="461665"/>
          </a:xfrm>
          <a:prstGeom prst="rect">
            <a:avLst/>
          </a:prstGeom>
        </p:spPr>
        <p:txBody>
          <a:bodyPr wrap="none">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Devices </a:t>
            </a:r>
          </a:p>
        </p:txBody>
      </p:sp>
      <p:sp>
        <p:nvSpPr>
          <p:cNvPr id="142" name="箭头: 右 141">
            <a:extLst>
              <a:ext uri="{FF2B5EF4-FFF2-40B4-BE49-F238E27FC236}">
                <a16:creationId xmlns:a16="http://schemas.microsoft.com/office/drawing/2014/main" id="{B2E2E2DE-B33E-4B9F-B21E-72BC1161E751}"/>
              </a:ext>
            </a:extLst>
          </p:cNvPr>
          <p:cNvSpPr/>
          <p:nvPr/>
        </p:nvSpPr>
        <p:spPr>
          <a:xfrm>
            <a:off x="3917508" y="3770041"/>
            <a:ext cx="299461" cy="38737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2E899F13-D737-4678-A147-E321BE4B83D0}"/>
                  </a:ext>
                </a:extLst>
              </p:cNvPr>
              <p:cNvSpPr/>
              <p:nvPr/>
            </p:nvSpPr>
            <p:spPr>
              <a:xfrm>
                <a:off x="8722146" y="3090975"/>
                <a:ext cx="532803" cy="473989"/>
              </a:xfrm>
              <a:prstGeom prst="rect">
                <a:avLst/>
              </a:prstGeom>
              <a:gradFill flip="none" rotWithShape="1">
                <a:gsLst>
                  <a:gs pos="24000">
                    <a:schemeClr val="tx1"/>
                  </a:gs>
                  <a:gs pos="23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𝐵</m:t>
                          </m:r>
                        </m:e>
                        <m:sub>
                          <m:r>
                            <a:rPr lang="en-US" altLang="zh-CN" sz="2000">
                              <a:latin typeface="Cambria Math" panose="02040503050406030204" pitchFamily="18" charset="0"/>
                            </a:rPr>
                            <m:t>2</m:t>
                          </m:r>
                        </m:sub>
                      </m:sSub>
                    </m:oMath>
                  </m:oMathPara>
                </a14:m>
                <a:endParaRPr lang="zh-CN" altLang="en-US" sz="2000" dirty="0"/>
              </a:p>
            </p:txBody>
          </p:sp>
        </mc:Choice>
        <mc:Fallback xmlns="">
          <p:sp>
            <p:nvSpPr>
              <p:cNvPr id="152" name="矩形 151">
                <a:extLst>
                  <a:ext uri="{FF2B5EF4-FFF2-40B4-BE49-F238E27FC236}">
                    <a16:creationId xmlns:a16="http://schemas.microsoft.com/office/drawing/2014/main" id="{2E899F13-D737-4678-A147-E321BE4B83D0}"/>
                  </a:ext>
                </a:extLst>
              </p:cNvPr>
              <p:cNvSpPr>
                <a:spLocks noRot="1" noChangeAspect="1" noMove="1" noResize="1" noEditPoints="1" noAdjustHandles="1" noChangeArrowheads="1" noChangeShapeType="1" noTextEdit="1"/>
              </p:cNvSpPr>
              <p:nvPr/>
            </p:nvSpPr>
            <p:spPr>
              <a:xfrm>
                <a:off x="8722146" y="3090975"/>
                <a:ext cx="532803" cy="47398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矩形 152">
                <a:extLst>
                  <a:ext uri="{FF2B5EF4-FFF2-40B4-BE49-F238E27FC236}">
                    <a16:creationId xmlns:a16="http://schemas.microsoft.com/office/drawing/2014/main" id="{65B66CC1-7EEB-42AD-851E-838F26D84FFD}"/>
                  </a:ext>
                </a:extLst>
              </p:cNvPr>
              <p:cNvSpPr/>
              <p:nvPr/>
            </p:nvSpPr>
            <p:spPr>
              <a:xfrm>
                <a:off x="9280907" y="3090975"/>
                <a:ext cx="547914" cy="493709"/>
              </a:xfrm>
              <a:prstGeom prst="rect">
                <a:avLst/>
              </a:prstGeom>
              <a:gradFill flip="none" rotWithShape="1">
                <a:gsLst>
                  <a:gs pos="85000">
                    <a:schemeClr val="tx1"/>
                  </a:gs>
                  <a:gs pos="82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a:solidFill>
                                <a:schemeClr val="tx1"/>
                              </a:solidFill>
                              <a:latin typeface="Cambria Math" panose="02040503050406030204" pitchFamily="18" charset="0"/>
                            </a:rPr>
                            <m:t>  </m:t>
                          </m:r>
                          <m:r>
                            <a:rPr lang="en-US" altLang="zh-CN" sz="2000">
                              <a:solidFill>
                                <a:schemeClr val="tx1"/>
                              </a:solidFill>
                              <a:latin typeface="Cambria Math" panose="02040503050406030204" pitchFamily="18" charset="0"/>
                            </a:rPr>
                            <m:t>𝐵</m:t>
                          </m:r>
                        </m:e>
                        <m:sub>
                          <m:r>
                            <a:rPr lang="en-US" altLang="zh-CN" sz="2000">
                              <a:solidFill>
                                <a:schemeClr val="tx1"/>
                              </a:solidFill>
                              <a:latin typeface="Cambria Math" panose="02040503050406030204" pitchFamily="18" charset="0"/>
                            </a:rPr>
                            <m:t>3</m:t>
                          </m:r>
                        </m:sub>
                      </m:sSub>
                    </m:oMath>
                  </m:oMathPara>
                </a14:m>
                <a:endParaRPr lang="zh-CN" altLang="en-US" sz="2000" dirty="0">
                  <a:solidFill>
                    <a:schemeClr val="tx1"/>
                  </a:solidFill>
                </a:endParaRPr>
              </a:p>
            </p:txBody>
          </p:sp>
        </mc:Choice>
        <mc:Fallback xmlns="">
          <p:sp>
            <p:nvSpPr>
              <p:cNvPr id="153" name="矩形 152">
                <a:extLst>
                  <a:ext uri="{FF2B5EF4-FFF2-40B4-BE49-F238E27FC236}">
                    <a16:creationId xmlns:a16="http://schemas.microsoft.com/office/drawing/2014/main" id="{65B66CC1-7EEB-42AD-851E-838F26D84FFD}"/>
                  </a:ext>
                </a:extLst>
              </p:cNvPr>
              <p:cNvSpPr>
                <a:spLocks noRot="1" noChangeAspect="1" noMove="1" noResize="1" noEditPoints="1" noAdjustHandles="1" noChangeArrowheads="1" noChangeShapeType="1" noTextEdit="1"/>
              </p:cNvSpPr>
              <p:nvPr/>
            </p:nvSpPr>
            <p:spPr>
              <a:xfrm>
                <a:off x="9280907" y="3090975"/>
                <a:ext cx="547914" cy="49370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85593431-CEBF-4680-890A-CFCC6AE5B4EE}"/>
                  </a:ext>
                </a:extLst>
              </p:cNvPr>
              <p:cNvSpPr/>
              <p:nvPr/>
            </p:nvSpPr>
            <p:spPr>
              <a:xfrm>
                <a:off x="8706724" y="5361773"/>
                <a:ext cx="547914" cy="493709"/>
              </a:xfrm>
              <a:prstGeom prst="rect">
                <a:avLst/>
              </a:prstGeom>
              <a:gradFill flip="none" rotWithShape="1">
                <a:gsLst>
                  <a:gs pos="85000">
                    <a:schemeClr val="tx1"/>
                  </a:gs>
                  <a:gs pos="82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  </m:t>
                          </m:r>
                          <m:r>
                            <a:rPr lang="en-US" altLang="zh-CN">
                              <a:solidFill>
                                <a:schemeClr val="tx1"/>
                              </a:solidFill>
                              <a:latin typeface="Cambria Math" panose="02040503050406030204" pitchFamily="18" charset="0"/>
                            </a:rPr>
                            <m:t>𝐵</m:t>
                          </m:r>
                        </m:e>
                        <m:sub>
                          <m:r>
                            <a:rPr lang="en-US" altLang="zh-CN" b="0" i="0"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154" name="矩形 153">
                <a:extLst>
                  <a:ext uri="{FF2B5EF4-FFF2-40B4-BE49-F238E27FC236}">
                    <a16:creationId xmlns:a16="http://schemas.microsoft.com/office/drawing/2014/main" id="{85593431-CEBF-4680-890A-CFCC6AE5B4EE}"/>
                  </a:ext>
                </a:extLst>
              </p:cNvPr>
              <p:cNvSpPr>
                <a:spLocks noRot="1" noChangeAspect="1" noMove="1" noResize="1" noEditPoints="1" noAdjustHandles="1" noChangeArrowheads="1" noChangeShapeType="1" noTextEdit="1"/>
              </p:cNvSpPr>
              <p:nvPr/>
            </p:nvSpPr>
            <p:spPr>
              <a:xfrm>
                <a:off x="8706724" y="5361773"/>
                <a:ext cx="547914" cy="49370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24D41FEE-2372-43CD-AF85-874B0F731D74}"/>
                  </a:ext>
                </a:extLst>
              </p:cNvPr>
              <p:cNvSpPr/>
              <p:nvPr/>
            </p:nvSpPr>
            <p:spPr>
              <a:xfrm>
                <a:off x="9274299" y="5360802"/>
                <a:ext cx="530942" cy="478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smtClean="0">
                            <a:latin typeface="Cambria Math" panose="02040503050406030204" pitchFamily="18" charset="0"/>
                          </a:rPr>
                          <m:t>B</m:t>
                        </m:r>
                      </m:e>
                      <m:sub>
                        <m:r>
                          <a:rPr lang="en-US" altLang="zh-CN" b="0" i="0" smtClean="0">
                            <a:latin typeface="Cambria Math" panose="02040503050406030204" pitchFamily="18" charset="0"/>
                          </a:rPr>
                          <m:t>3</m:t>
                        </m:r>
                      </m:sub>
                    </m:sSub>
                  </m:oMath>
                </a14:m>
                <a:endParaRPr lang="zh-CN" altLang="en-US" dirty="0"/>
              </a:p>
            </p:txBody>
          </p:sp>
        </mc:Choice>
        <mc:Fallback xmlns="">
          <p:sp>
            <p:nvSpPr>
              <p:cNvPr id="155" name="矩形 154">
                <a:extLst>
                  <a:ext uri="{FF2B5EF4-FFF2-40B4-BE49-F238E27FC236}">
                    <a16:creationId xmlns:a16="http://schemas.microsoft.com/office/drawing/2014/main" id="{24D41FEE-2372-43CD-AF85-874B0F731D74}"/>
                  </a:ext>
                </a:extLst>
              </p:cNvPr>
              <p:cNvSpPr>
                <a:spLocks noRot="1" noChangeAspect="1" noMove="1" noResize="1" noEditPoints="1" noAdjustHandles="1" noChangeArrowheads="1" noChangeShapeType="1" noTextEdit="1"/>
              </p:cNvSpPr>
              <p:nvPr/>
            </p:nvSpPr>
            <p:spPr>
              <a:xfrm>
                <a:off x="9274299" y="5360802"/>
                <a:ext cx="530942" cy="478851"/>
              </a:xfrm>
              <a:prstGeom prst="rect">
                <a:avLst/>
              </a:prstGeom>
              <a:blipFill>
                <a:blip r:embed="rId10"/>
                <a:stretch>
                  <a:fillRect/>
                </a:stretch>
              </a:blipFill>
              <a:ln>
                <a:solidFill>
                  <a:schemeClr val="tx1"/>
                </a:solidFill>
              </a:ln>
            </p:spPr>
            <p:txBody>
              <a:bodyPr/>
              <a:lstStyle/>
              <a:p>
                <a:r>
                  <a:rPr lang="zh-CN" altLang="en-US">
                    <a:noFill/>
                  </a:rPr>
                  <a:t> </a:t>
                </a:r>
              </a:p>
            </p:txBody>
          </p:sp>
        </mc:Fallback>
      </mc:AlternateContent>
      <p:cxnSp>
        <p:nvCxnSpPr>
          <p:cNvPr id="156" name="直接连接符 155">
            <a:extLst>
              <a:ext uri="{FF2B5EF4-FFF2-40B4-BE49-F238E27FC236}">
                <a16:creationId xmlns:a16="http://schemas.microsoft.com/office/drawing/2014/main" id="{931E3BCE-F8A9-471E-838A-C2847EE236F1}"/>
              </a:ext>
            </a:extLst>
          </p:cNvPr>
          <p:cNvCxnSpPr>
            <a:cxnSpLocks/>
          </p:cNvCxnSpPr>
          <p:nvPr/>
        </p:nvCxnSpPr>
        <p:spPr>
          <a:xfrm>
            <a:off x="8131412" y="3076321"/>
            <a:ext cx="1820850" cy="97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D6FC1B4A-D53D-4D7F-81A0-5DA6F8C8BD93}"/>
                  </a:ext>
                </a:extLst>
              </p:cNvPr>
              <p:cNvSpPr/>
              <p:nvPr/>
            </p:nvSpPr>
            <p:spPr>
              <a:xfrm>
                <a:off x="9897634" y="2824452"/>
                <a:ext cx="593368" cy="496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zh-CN" altLang="en-US" sz="2400" b="1" i="1">
                              <a:solidFill>
                                <a:srgbClr val="FF0000"/>
                              </a:solidFill>
                              <a:latin typeface="Cambria Math" panose="02040503050406030204" pitchFamily="18" charset="0"/>
                            </a:rPr>
                            <m:t>𝜺</m:t>
                          </m:r>
                        </m:e>
                        <m:sub>
                          <m:r>
                            <a:rPr lang="en-US" altLang="zh-CN" sz="2400" b="1" i="1" smtClean="0">
                              <a:solidFill>
                                <a:srgbClr val="FF0000"/>
                              </a:solidFill>
                              <a:latin typeface="Cambria Math" panose="02040503050406030204" pitchFamily="18" charset="0"/>
                            </a:rPr>
                            <m:t>𝒈</m:t>
                          </m:r>
                        </m:sub>
                      </m:sSub>
                    </m:oMath>
                  </m:oMathPara>
                </a14:m>
                <a:endParaRPr lang="zh-CN" altLang="en-US" sz="2400" dirty="0">
                  <a:solidFill>
                    <a:srgbClr val="FF0000"/>
                  </a:solidFill>
                </a:endParaRPr>
              </a:p>
            </p:txBody>
          </p:sp>
        </mc:Choice>
        <mc:Fallback xmlns="">
          <p:sp>
            <p:nvSpPr>
              <p:cNvPr id="157" name="矩形 156">
                <a:extLst>
                  <a:ext uri="{FF2B5EF4-FFF2-40B4-BE49-F238E27FC236}">
                    <a16:creationId xmlns:a16="http://schemas.microsoft.com/office/drawing/2014/main" id="{D6FC1B4A-D53D-4D7F-81A0-5DA6F8C8BD93}"/>
                  </a:ext>
                </a:extLst>
              </p:cNvPr>
              <p:cNvSpPr>
                <a:spLocks noRot="1" noChangeAspect="1" noMove="1" noResize="1" noEditPoints="1" noAdjustHandles="1" noChangeArrowheads="1" noChangeShapeType="1" noTextEdit="1"/>
              </p:cNvSpPr>
              <p:nvPr/>
            </p:nvSpPr>
            <p:spPr>
              <a:xfrm>
                <a:off x="9897634" y="2824452"/>
                <a:ext cx="593368" cy="496611"/>
              </a:xfrm>
              <a:prstGeom prst="rect">
                <a:avLst/>
              </a:prstGeom>
              <a:blipFill>
                <a:blip r:embed="rId11"/>
                <a:stretch>
                  <a:fillRect b="-6098"/>
                </a:stretch>
              </a:blipFill>
            </p:spPr>
            <p:txBody>
              <a:bodyPr/>
              <a:lstStyle/>
              <a:p>
                <a:r>
                  <a:rPr lang="zh-CN" altLang="en-US">
                    <a:noFill/>
                  </a:rPr>
                  <a:t> </a:t>
                </a:r>
              </a:p>
            </p:txBody>
          </p:sp>
        </mc:Fallback>
      </mc:AlternateContent>
      <p:cxnSp>
        <p:nvCxnSpPr>
          <p:cNvPr id="158" name="直接连接符 157">
            <a:extLst>
              <a:ext uri="{FF2B5EF4-FFF2-40B4-BE49-F238E27FC236}">
                <a16:creationId xmlns:a16="http://schemas.microsoft.com/office/drawing/2014/main" id="{4EEBAE69-CDDC-454E-9D37-8C5E91ACCFA2}"/>
              </a:ext>
            </a:extLst>
          </p:cNvPr>
          <p:cNvCxnSpPr>
            <a:cxnSpLocks/>
          </p:cNvCxnSpPr>
          <p:nvPr/>
        </p:nvCxnSpPr>
        <p:spPr>
          <a:xfrm>
            <a:off x="8104636" y="5346721"/>
            <a:ext cx="1820850" cy="97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92F6F1E-CD49-490E-AB32-2B409CDBAD8A}"/>
                  </a:ext>
                </a:extLst>
              </p:cNvPr>
              <p:cNvSpPr/>
              <p:nvPr/>
            </p:nvSpPr>
            <p:spPr>
              <a:xfrm>
                <a:off x="9897634" y="5065194"/>
                <a:ext cx="593368" cy="496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zh-CN" altLang="en-US" sz="2400" b="1" i="1">
                              <a:solidFill>
                                <a:srgbClr val="FF0000"/>
                              </a:solidFill>
                              <a:latin typeface="Cambria Math" panose="02040503050406030204" pitchFamily="18" charset="0"/>
                            </a:rPr>
                            <m:t>𝜺</m:t>
                          </m:r>
                        </m:e>
                        <m:sub>
                          <m:r>
                            <a:rPr lang="en-US" altLang="zh-CN" sz="2400" b="1" i="1" smtClean="0">
                              <a:solidFill>
                                <a:srgbClr val="FF0000"/>
                              </a:solidFill>
                              <a:latin typeface="Cambria Math" panose="02040503050406030204" pitchFamily="18" charset="0"/>
                            </a:rPr>
                            <m:t>𝒈</m:t>
                          </m:r>
                        </m:sub>
                      </m:sSub>
                    </m:oMath>
                  </m:oMathPara>
                </a14:m>
                <a:endParaRPr lang="zh-CN" altLang="en-US" sz="2400" dirty="0">
                  <a:solidFill>
                    <a:srgbClr val="FF0000"/>
                  </a:solidFill>
                </a:endParaRPr>
              </a:p>
            </p:txBody>
          </p:sp>
        </mc:Choice>
        <mc:Fallback xmlns="">
          <p:sp>
            <p:nvSpPr>
              <p:cNvPr id="159" name="矩形 158">
                <a:extLst>
                  <a:ext uri="{FF2B5EF4-FFF2-40B4-BE49-F238E27FC236}">
                    <a16:creationId xmlns:a16="http://schemas.microsoft.com/office/drawing/2014/main" id="{B92F6F1E-CD49-490E-AB32-2B409CDBAD8A}"/>
                  </a:ext>
                </a:extLst>
              </p:cNvPr>
              <p:cNvSpPr>
                <a:spLocks noRot="1" noChangeAspect="1" noMove="1" noResize="1" noEditPoints="1" noAdjustHandles="1" noChangeArrowheads="1" noChangeShapeType="1" noTextEdit="1"/>
              </p:cNvSpPr>
              <p:nvPr/>
            </p:nvSpPr>
            <p:spPr>
              <a:xfrm>
                <a:off x="9897634" y="5065194"/>
                <a:ext cx="593368" cy="496611"/>
              </a:xfrm>
              <a:prstGeom prst="rect">
                <a:avLst/>
              </a:prstGeom>
              <a:blipFill>
                <a:blip r:embed="rId12"/>
                <a:stretch>
                  <a:fillRect b="-7407"/>
                </a:stretch>
              </a:blipFill>
            </p:spPr>
            <p:txBody>
              <a:bodyPr/>
              <a:lstStyle/>
              <a:p>
                <a:r>
                  <a:rPr lang="zh-CN" altLang="en-US">
                    <a:noFill/>
                  </a:rPr>
                  <a:t> </a:t>
                </a:r>
              </a:p>
            </p:txBody>
          </p:sp>
        </mc:Fallback>
      </mc:AlternateContent>
      <p:sp>
        <p:nvSpPr>
          <p:cNvPr id="162" name="矩形 161">
            <a:extLst>
              <a:ext uri="{FF2B5EF4-FFF2-40B4-BE49-F238E27FC236}">
                <a16:creationId xmlns:a16="http://schemas.microsoft.com/office/drawing/2014/main" id="{1187F7C8-F22B-4060-9DD8-624609B30834}"/>
              </a:ext>
            </a:extLst>
          </p:cNvPr>
          <p:cNvSpPr/>
          <p:nvPr/>
        </p:nvSpPr>
        <p:spPr>
          <a:xfrm>
            <a:off x="4067586" y="3319748"/>
            <a:ext cx="1527165" cy="400110"/>
          </a:xfrm>
          <a:prstGeom prst="rect">
            <a:avLst/>
          </a:prstGeom>
        </p:spPr>
        <p:txBody>
          <a:bodyPr wrap="square">
            <a:spAutoFit/>
          </a:bodyP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Job queue</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163" name="直接连接符 162">
            <a:extLst>
              <a:ext uri="{FF2B5EF4-FFF2-40B4-BE49-F238E27FC236}">
                <a16:creationId xmlns:a16="http://schemas.microsoft.com/office/drawing/2014/main" id="{ADF05BF7-8D56-4B7E-B917-ADCA4B029426}"/>
              </a:ext>
            </a:extLst>
          </p:cNvPr>
          <p:cNvCxnSpPr>
            <a:cxnSpLocks/>
          </p:cNvCxnSpPr>
          <p:nvPr/>
        </p:nvCxnSpPr>
        <p:spPr>
          <a:xfrm>
            <a:off x="4919452" y="3745453"/>
            <a:ext cx="0" cy="510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99805C30-E97F-4DBB-BDE1-222BEED027BA}"/>
              </a:ext>
            </a:extLst>
          </p:cNvPr>
          <p:cNvCxnSpPr>
            <a:cxnSpLocks/>
          </p:cNvCxnSpPr>
          <p:nvPr/>
        </p:nvCxnSpPr>
        <p:spPr>
          <a:xfrm>
            <a:off x="4643681" y="3737226"/>
            <a:ext cx="0" cy="510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E2DAC75D-FCBE-4E82-9FC7-1DD9E7B01938}"/>
              </a:ext>
            </a:extLst>
          </p:cNvPr>
          <p:cNvSpPr txBox="1"/>
          <p:nvPr/>
        </p:nvSpPr>
        <p:spPr>
          <a:xfrm>
            <a:off x="8084349" y="4917688"/>
            <a:ext cx="936913"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budge </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6" name="文本框 165">
            <a:extLst>
              <a:ext uri="{FF2B5EF4-FFF2-40B4-BE49-F238E27FC236}">
                <a16:creationId xmlns:a16="http://schemas.microsoft.com/office/drawing/2014/main" id="{31AC873E-AC46-44FB-A602-708CCABEDEC1}"/>
              </a:ext>
            </a:extLst>
          </p:cNvPr>
          <p:cNvSpPr txBox="1"/>
          <p:nvPr/>
        </p:nvSpPr>
        <p:spPr>
          <a:xfrm>
            <a:off x="9810415" y="5446780"/>
            <a:ext cx="770563"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time</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7" name="矩形 166">
            <a:extLst>
              <a:ext uri="{FF2B5EF4-FFF2-40B4-BE49-F238E27FC236}">
                <a16:creationId xmlns:a16="http://schemas.microsoft.com/office/drawing/2014/main" id="{08BA923D-9008-4D7F-B383-99DA4B75A9CA}"/>
              </a:ext>
            </a:extLst>
          </p:cNvPr>
          <p:cNvSpPr/>
          <p:nvPr/>
        </p:nvSpPr>
        <p:spPr>
          <a:xfrm>
            <a:off x="5641137" y="4133002"/>
            <a:ext cx="1572887" cy="489406"/>
          </a:xfrm>
          <a:prstGeom prst="rect">
            <a:avLst/>
          </a:prstGeom>
          <a:solidFill>
            <a:srgbClr val="FEDEDE"/>
          </a:solidFill>
          <a:ln>
            <a:solidFill>
              <a:srgbClr val="F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budget info</a:t>
            </a:r>
            <a:endParaRPr lang="zh-CN" altLang="en-US" sz="2000" b="1" dirty="0">
              <a:solidFill>
                <a:schemeClr val="tx1">
                  <a:lumMod val="95000"/>
                  <a:lumOff val="5000"/>
                </a:schemeClr>
              </a:solidFill>
            </a:endParaRPr>
          </a:p>
        </p:txBody>
      </p:sp>
      <p:sp>
        <p:nvSpPr>
          <p:cNvPr id="168" name="矩形 167">
            <a:extLst>
              <a:ext uri="{FF2B5EF4-FFF2-40B4-BE49-F238E27FC236}">
                <a16:creationId xmlns:a16="http://schemas.microsoft.com/office/drawing/2014/main" id="{7B7B42DA-D169-4EB5-BD15-8FBDBC5ED89B}"/>
              </a:ext>
            </a:extLst>
          </p:cNvPr>
          <p:cNvSpPr/>
          <p:nvPr/>
        </p:nvSpPr>
        <p:spPr>
          <a:xfrm>
            <a:off x="5466177" y="3707145"/>
            <a:ext cx="1893125" cy="461665"/>
          </a:xfrm>
          <a:prstGeom prst="rect">
            <a:avLst/>
          </a:prstGeom>
        </p:spPr>
        <p:txBody>
          <a:bodyPr wrap="square">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Time-blocks</a:t>
            </a:r>
            <a:endPar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9" name="箭头: 右 168">
            <a:extLst>
              <a:ext uri="{FF2B5EF4-FFF2-40B4-BE49-F238E27FC236}">
                <a16:creationId xmlns:a16="http://schemas.microsoft.com/office/drawing/2014/main" id="{AA9ABB80-23E8-4A76-9BA2-B1098A19972E}"/>
              </a:ext>
            </a:extLst>
          </p:cNvPr>
          <p:cNvSpPr/>
          <p:nvPr/>
        </p:nvSpPr>
        <p:spPr>
          <a:xfrm rot="5400000">
            <a:off x="6038258" y="4693030"/>
            <a:ext cx="416080" cy="387377"/>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箭头连接符 174">
            <a:extLst>
              <a:ext uri="{FF2B5EF4-FFF2-40B4-BE49-F238E27FC236}">
                <a16:creationId xmlns:a16="http://schemas.microsoft.com/office/drawing/2014/main" id="{E28018C9-2249-4C67-AD52-9CE9ED34E534}"/>
              </a:ext>
            </a:extLst>
          </p:cNvPr>
          <p:cNvCxnSpPr>
            <a:cxnSpLocks/>
            <a:stCxn id="5" idx="3"/>
          </p:cNvCxnSpPr>
          <p:nvPr/>
        </p:nvCxnSpPr>
        <p:spPr>
          <a:xfrm>
            <a:off x="6910276" y="2316773"/>
            <a:ext cx="911179" cy="0"/>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C7CF29CF-DE88-475F-80AA-3EFC6DAF073D}"/>
              </a:ext>
            </a:extLst>
          </p:cNvPr>
          <p:cNvSpPr/>
          <p:nvPr/>
        </p:nvSpPr>
        <p:spPr>
          <a:xfrm>
            <a:off x="1346641" y="2652195"/>
            <a:ext cx="79457" cy="80027"/>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a:extLst>
              <a:ext uri="{FF2B5EF4-FFF2-40B4-BE49-F238E27FC236}">
                <a16:creationId xmlns:a16="http://schemas.microsoft.com/office/drawing/2014/main" id="{321DA951-3A1C-466E-A457-944E2D171D31}"/>
              </a:ext>
            </a:extLst>
          </p:cNvPr>
          <p:cNvSpPr/>
          <p:nvPr/>
        </p:nvSpPr>
        <p:spPr>
          <a:xfrm>
            <a:off x="1346641" y="2864718"/>
            <a:ext cx="79457" cy="80027"/>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a:extLst>
              <a:ext uri="{FF2B5EF4-FFF2-40B4-BE49-F238E27FC236}">
                <a16:creationId xmlns:a16="http://schemas.microsoft.com/office/drawing/2014/main" id="{8F2CB27F-0018-4897-B386-DD6B2FED6393}"/>
              </a:ext>
            </a:extLst>
          </p:cNvPr>
          <p:cNvSpPr/>
          <p:nvPr/>
        </p:nvSpPr>
        <p:spPr>
          <a:xfrm>
            <a:off x="1488698" y="2594685"/>
            <a:ext cx="76801" cy="76656"/>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a:extLst>
              <a:ext uri="{FF2B5EF4-FFF2-40B4-BE49-F238E27FC236}">
                <a16:creationId xmlns:a16="http://schemas.microsoft.com/office/drawing/2014/main" id="{B5D58092-1961-4445-8242-FDC50599EE80}"/>
              </a:ext>
            </a:extLst>
          </p:cNvPr>
          <p:cNvSpPr/>
          <p:nvPr/>
        </p:nvSpPr>
        <p:spPr>
          <a:xfrm>
            <a:off x="1489375" y="2705137"/>
            <a:ext cx="76801" cy="72779"/>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9D66B0AD-ED18-4BCF-9733-C09C4A6F753B}"/>
              </a:ext>
            </a:extLst>
          </p:cNvPr>
          <p:cNvSpPr/>
          <p:nvPr/>
        </p:nvSpPr>
        <p:spPr>
          <a:xfrm>
            <a:off x="1486493" y="2821853"/>
            <a:ext cx="80529" cy="72304"/>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C9AE349D-CDBB-4298-8114-13F068F9DB73}"/>
              </a:ext>
            </a:extLst>
          </p:cNvPr>
          <p:cNvSpPr/>
          <p:nvPr/>
        </p:nvSpPr>
        <p:spPr>
          <a:xfrm>
            <a:off x="1484293" y="2943617"/>
            <a:ext cx="80523" cy="73283"/>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a:extLst>
              <a:ext uri="{FF2B5EF4-FFF2-40B4-BE49-F238E27FC236}">
                <a16:creationId xmlns:a16="http://schemas.microsoft.com/office/drawing/2014/main" id="{A29A3EA2-2BC2-427F-A542-FEC39869C12F}"/>
              </a:ext>
            </a:extLst>
          </p:cNvPr>
          <p:cNvSpPr/>
          <p:nvPr/>
        </p:nvSpPr>
        <p:spPr>
          <a:xfrm>
            <a:off x="1654393" y="2595678"/>
            <a:ext cx="69499" cy="74670"/>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7A4D11B4-00A7-45D1-B35F-3D16172BB482}"/>
              </a:ext>
            </a:extLst>
          </p:cNvPr>
          <p:cNvSpPr/>
          <p:nvPr/>
        </p:nvSpPr>
        <p:spPr>
          <a:xfrm>
            <a:off x="1658440" y="2705478"/>
            <a:ext cx="76444" cy="68898"/>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7ADAB5CD-51FE-4F51-8C35-4818DD54101C}"/>
              </a:ext>
            </a:extLst>
          </p:cNvPr>
          <p:cNvSpPr/>
          <p:nvPr/>
        </p:nvSpPr>
        <p:spPr>
          <a:xfrm>
            <a:off x="1651438" y="2815276"/>
            <a:ext cx="79457" cy="79468"/>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525704F5-FFFB-4D27-AA04-C93D92B2057A}"/>
              </a:ext>
            </a:extLst>
          </p:cNvPr>
          <p:cNvSpPr/>
          <p:nvPr/>
        </p:nvSpPr>
        <p:spPr>
          <a:xfrm>
            <a:off x="1647390" y="2940958"/>
            <a:ext cx="79457" cy="79468"/>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B403A0FE-5BDE-40EA-A583-2263FC9C7220}"/>
              </a:ext>
            </a:extLst>
          </p:cNvPr>
          <p:cNvSpPr/>
          <p:nvPr/>
        </p:nvSpPr>
        <p:spPr>
          <a:xfrm>
            <a:off x="1805578" y="2649211"/>
            <a:ext cx="79014" cy="75512"/>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D69B6604-EE19-47CC-AA3D-58A332544442}"/>
              </a:ext>
            </a:extLst>
          </p:cNvPr>
          <p:cNvSpPr/>
          <p:nvPr/>
        </p:nvSpPr>
        <p:spPr>
          <a:xfrm>
            <a:off x="1805623" y="2873307"/>
            <a:ext cx="79015" cy="80027"/>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0" name="直接连接符 19">
            <a:extLst>
              <a:ext uri="{FF2B5EF4-FFF2-40B4-BE49-F238E27FC236}">
                <a16:creationId xmlns:a16="http://schemas.microsoft.com/office/drawing/2014/main" id="{C7184ED3-DC00-4578-9BDC-498360020C9E}"/>
              </a:ext>
            </a:extLst>
          </p:cNvPr>
          <p:cNvCxnSpPr>
            <a:cxnSpLocks/>
            <a:stCxn id="8" idx="6"/>
            <a:endCxn id="10" idx="2"/>
          </p:cNvCxnSpPr>
          <p:nvPr/>
        </p:nvCxnSpPr>
        <p:spPr>
          <a:xfrm flipV="1">
            <a:off x="1426098" y="2633013"/>
            <a:ext cx="62600" cy="59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A9DE70F-D5B2-46E9-B716-E1DA8811FA62}"/>
              </a:ext>
            </a:extLst>
          </p:cNvPr>
          <p:cNvCxnSpPr>
            <a:cxnSpLocks/>
            <a:stCxn id="8" idx="6"/>
            <a:endCxn id="11" idx="2"/>
          </p:cNvCxnSpPr>
          <p:nvPr/>
        </p:nvCxnSpPr>
        <p:spPr>
          <a:xfrm>
            <a:off x="1426098" y="2692209"/>
            <a:ext cx="63277" cy="49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3B87495-E01B-4610-BA3D-DAB83D4DEF68}"/>
              </a:ext>
            </a:extLst>
          </p:cNvPr>
          <p:cNvCxnSpPr>
            <a:cxnSpLocks/>
            <a:stCxn id="9" idx="6"/>
            <a:endCxn id="12" idx="2"/>
          </p:cNvCxnSpPr>
          <p:nvPr/>
        </p:nvCxnSpPr>
        <p:spPr>
          <a:xfrm flipV="1">
            <a:off x="1426098" y="2858005"/>
            <a:ext cx="60395" cy="46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467B30F-7E71-4941-97FA-316A451D42F9}"/>
              </a:ext>
            </a:extLst>
          </p:cNvPr>
          <p:cNvCxnSpPr>
            <a:cxnSpLocks/>
            <a:stCxn id="8" idx="6"/>
            <a:endCxn id="12" idx="2"/>
          </p:cNvCxnSpPr>
          <p:nvPr/>
        </p:nvCxnSpPr>
        <p:spPr>
          <a:xfrm>
            <a:off x="1426098" y="2692209"/>
            <a:ext cx="60395" cy="165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48E6952-603F-4841-A595-DB9E1C27698A}"/>
              </a:ext>
            </a:extLst>
          </p:cNvPr>
          <p:cNvCxnSpPr>
            <a:cxnSpLocks/>
            <a:stCxn id="8" idx="6"/>
            <a:endCxn id="13" idx="2"/>
          </p:cNvCxnSpPr>
          <p:nvPr/>
        </p:nvCxnSpPr>
        <p:spPr>
          <a:xfrm>
            <a:off x="1426098" y="2692209"/>
            <a:ext cx="58195" cy="288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ECF6830-1735-4911-B390-14C07F4289D9}"/>
              </a:ext>
            </a:extLst>
          </p:cNvPr>
          <p:cNvCxnSpPr>
            <a:cxnSpLocks/>
            <a:stCxn id="9" idx="6"/>
            <a:endCxn id="10" idx="2"/>
          </p:cNvCxnSpPr>
          <p:nvPr/>
        </p:nvCxnSpPr>
        <p:spPr>
          <a:xfrm flipV="1">
            <a:off x="1426098" y="2633013"/>
            <a:ext cx="62600" cy="271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06E1851-CD05-46FC-A464-E205BEB8A4FD}"/>
              </a:ext>
            </a:extLst>
          </p:cNvPr>
          <p:cNvCxnSpPr>
            <a:cxnSpLocks/>
            <a:stCxn id="9" idx="6"/>
            <a:endCxn id="11" idx="2"/>
          </p:cNvCxnSpPr>
          <p:nvPr/>
        </p:nvCxnSpPr>
        <p:spPr>
          <a:xfrm flipV="1">
            <a:off x="1426098" y="2741527"/>
            <a:ext cx="63277" cy="163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22518C6-6AA0-4D8A-8DAA-619096CE1A8A}"/>
              </a:ext>
            </a:extLst>
          </p:cNvPr>
          <p:cNvCxnSpPr>
            <a:cxnSpLocks/>
            <a:stCxn id="9" idx="6"/>
            <a:endCxn id="13" idx="2"/>
          </p:cNvCxnSpPr>
          <p:nvPr/>
        </p:nvCxnSpPr>
        <p:spPr>
          <a:xfrm>
            <a:off x="1426098" y="2904732"/>
            <a:ext cx="58195" cy="75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81F2EC7-4AAE-429D-A8F4-D68D6B69DE91}"/>
              </a:ext>
            </a:extLst>
          </p:cNvPr>
          <p:cNvCxnSpPr>
            <a:cxnSpLocks/>
            <a:stCxn id="10" idx="6"/>
            <a:endCxn id="14" idx="2"/>
          </p:cNvCxnSpPr>
          <p:nvPr/>
        </p:nvCxnSpPr>
        <p:spPr>
          <a:xfrm>
            <a:off x="1565499" y="2633013"/>
            <a:ext cx="88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8766D1F-3C1E-4BD0-9A25-7999D8F8C449}"/>
              </a:ext>
            </a:extLst>
          </p:cNvPr>
          <p:cNvCxnSpPr>
            <a:cxnSpLocks/>
            <a:stCxn id="10" idx="6"/>
            <a:endCxn id="15" idx="2"/>
          </p:cNvCxnSpPr>
          <p:nvPr/>
        </p:nvCxnSpPr>
        <p:spPr>
          <a:xfrm>
            <a:off x="1565499" y="2633013"/>
            <a:ext cx="92941" cy="10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3634E91-8052-432D-B471-3B8AE2DFEEAD}"/>
              </a:ext>
            </a:extLst>
          </p:cNvPr>
          <p:cNvCxnSpPr>
            <a:cxnSpLocks/>
            <a:stCxn id="10" idx="6"/>
            <a:endCxn id="16" idx="2"/>
          </p:cNvCxnSpPr>
          <p:nvPr/>
        </p:nvCxnSpPr>
        <p:spPr>
          <a:xfrm>
            <a:off x="1565499" y="2633013"/>
            <a:ext cx="85939" cy="221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F62BA8D-B95D-45BB-9300-4B6E1DE24499}"/>
              </a:ext>
            </a:extLst>
          </p:cNvPr>
          <p:cNvCxnSpPr>
            <a:cxnSpLocks/>
            <a:stCxn id="11" idx="6"/>
            <a:endCxn id="14" idx="2"/>
          </p:cNvCxnSpPr>
          <p:nvPr/>
        </p:nvCxnSpPr>
        <p:spPr>
          <a:xfrm flipV="1">
            <a:off x="1566176" y="2633013"/>
            <a:ext cx="88217" cy="108514"/>
          </a:xfrm>
          <a:prstGeom prst="lin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a:extLst>
              <a:ext uri="{FF2B5EF4-FFF2-40B4-BE49-F238E27FC236}">
                <a16:creationId xmlns:a16="http://schemas.microsoft.com/office/drawing/2014/main" id="{8A12CE32-5AAC-4BC1-BAF2-C67880F85F0B}"/>
              </a:ext>
            </a:extLst>
          </p:cNvPr>
          <p:cNvCxnSpPr>
            <a:cxnSpLocks/>
            <a:stCxn id="11" idx="6"/>
            <a:endCxn id="15" idx="2"/>
          </p:cNvCxnSpPr>
          <p:nvPr/>
        </p:nvCxnSpPr>
        <p:spPr>
          <a:xfrm flipV="1">
            <a:off x="1566176" y="2739927"/>
            <a:ext cx="92264" cy="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55604A3-94F1-4409-A703-04E650642A72}"/>
              </a:ext>
            </a:extLst>
          </p:cNvPr>
          <p:cNvCxnSpPr>
            <a:cxnSpLocks/>
            <a:stCxn id="11" idx="6"/>
            <a:endCxn id="16" idx="2"/>
          </p:cNvCxnSpPr>
          <p:nvPr/>
        </p:nvCxnSpPr>
        <p:spPr>
          <a:xfrm>
            <a:off x="1566176" y="2741527"/>
            <a:ext cx="85262" cy="113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4C8B5DE-8801-4FE2-A353-8F543A070011}"/>
              </a:ext>
            </a:extLst>
          </p:cNvPr>
          <p:cNvCxnSpPr>
            <a:cxnSpLocks/>
            <a:stCxn id="11" idx="6"/>
            <a:endCxn id="17" idx="2"/>
          </p:cNvCxnSpPr>
          <p:nvPr/>
        </p:nvCxnSpPr>
        <p:spPr>
          <a:xfrm>
            <a:off x="1566176" y="2741527"/>
            <a:ext cx="81214" cy="2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CF3B53B-326F-4979-AF73-EFADEFD783D6}"/>
              </a:ext>
            </a:extLst>
          </p:cNvPr>
          <p:cNvCxnSpPr>
            <a:cxnSpLocks/>
            <a:stCxn id="12" idx="6"/>
            <a:endCxn id="16" idx="2"/>
          </p:cNvCxnSpPr>
          <p:nvPr/>
        </p:nvCxnSpPr>
        <p:spPr>
          <a:xfrm flipV="1">
            <a:off x="1567022" y="2855010"/>
            <a:ext cx="84416" cy="2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DB6C50A-777E-4914-86F4-5D3F9A9D5A9F}"/>
              </a:ext>
            </a:extLst>
          </p:cNvPr>
          <p:cNvCxnSpPr>
            <a:cxnSpLocks/>
            <a:stCxn id="12" idx="6"/>
            <a:endCxn id="14" idx="2"/>
          </p:cNvCxnSpPr>
          <p:nvPr/>
        </p:nvCxnSpPr>
        <p:spPr>
          <a:xfrm flipV="1">
            <a:off x="1567022" y="2633013"/>
            <a:ext cx="87371" cy="224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238B871-AB09-4FE8-A28F-632EE02C71DE}"/>
              </a:ext>
            </a:extLst>
          </p:cNvPr>
          <p:cNvCxnSpPr>
            <a:cxnSpLocks/>
            <a:stCxn id="12" idx="6"/>
            <a:endCxn id="15" idx="2"/>
          </p:cNvCxnSpPr>
          <p:nvPr/>
        </p:nvCxnSpPr>
        <p:spPr>
          <a:xfrm flipV="1">
            <a:off x="1567022" y="2739927"/>
            <a:ext cx="91418" cy="118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D04C851-FE95-4703-A2B6-4642CBA5460E}"/>
              </a:ext>
            </a:extLst>
          </p:cNvPr>
          <p:cNvCxnSpPr>
            <a:cxnSpLocks/>
            <a:stCxn id="12" idx="6"/>
            <a:endCxn id="17" idx="2"/>
          </p:cNvCxnSpPr>
          <p:nvPr/>
        </p:nvCxnSpPr>
        <p:spPr>
          <a:xfrm>
            <a:off x="1567022" y="2858005"/>
            <a:ext cx="80368" cy="1226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FF6713A-D447-4C33-B35C-382CC621CF5B}"/>
              </a:ext>
            </a:extLst>
          </p:cNvPr>
          <p:cNvCxnSpPr>
            <a:cxnSpLocks/>
            <a:stCxn id="13" idx="6"/>
            <a:endCxn id="15" idx="2"/>
          </p:cNvCxnSpPr>
          <p:nvPr/>
        </p:nvCxnSpPr>
        <p:spPr>
          <a:xfrm flipV="1">
            <a:off x="1564816" y="2739927"/>
            <a:ext cx="93624" cy="240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4F0F2B4-AB7D-4BF8-A80F-81723D57B044}"/>
              </a:ext>
            </a:extLst>
          </p:cNvPr>
          <p:cNvCxnSpPr>
            <a:cxnSpLocks/>
            <a:stCxn id="13" idx="6"/>
            <a:endCxn id="16" idx="2"/>
          </p:cNvCxnSpPr>
          <p:nvPr/>
        </p:nvCxnSpPr>
        <p:spPr>
          <a:xfrm flipV="1">
            <a:off x="1564816" y="2855010"/>
            <a:ext cx="86622" cy="125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A74C2D4-59F2-4C57-85C9-F1DFEC89BC94}"/>
              </a:ext>
            </a:extLst>
          </p:cNvPr>
          <p:cNvCxnSpPr>
            <a:cxnSpLocks/>
            <a:stCxn id="13" idx="6"/>
            <a:endCxn id="17" idx="2"/>
          </p:cNvCxnSpPr>
          <p:nvPr/>
        </p:nvCxnSpPr>
        <p:spPr>
          <a:xfrm>
            <a:off x="1564816" y="2980259"/>
            <a:ext cx="82574" cy="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83A0B99-79E3-4EF2-875C-03F5915FABE7}"/>
              </a:ext>
            </a:extLst>
          </p:cNvPr>
          <p:cNvCxnSpPr>
            <a:cxnSpLocks/>
            <a:stCxn id="14" idx="6"/>
            <a:endCxn id="18" idx="2"/>
          </p:cNvCxnSpPr>
          <p:nvPr/>
        </p:nvCxnSpPr>
        <p:spPr>
          <a:xfrm>
            <a:off x="1723892" y="2633013"/>
            <a:ext cx="81686" cy="539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F100C5C-E0F8-419D-9416-EEC0DDDF7DDE}"/>
              </a:ext>
            </a:extLst>
          </p:cNvPr>
          <p:cNvCxnSpPr>
            <a:cxnSpLocks/>
            <a:stCxn id="14" idx="6"/>
            <a:endCxn id="19" idx="2"/>
          </p:cNvCxnSpPr>
          <p:nvPr/>
        </p:nvCxnSpPr>
        <p:spPr>
          <a:xfrm>
            <a:off x="1723892" y="2633013"/>
            <a:ext cx="81731" cy="280308"/>
          </a:xfrm>
          <a:prstGeom prst="lin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a:extLst>
              <a:ext uri="{FF2B5EF4-FFF2-40B4-BE49-F238E27FC236}">
                <a16:creationId xmlns:a16="http://schemas.microsoft.com/office/drawing/2014/main" id="{A9D211DD-37BB-48BB-9D51-9076CAD4A5D3}"/>
              </a:ext>
            </a:extLst>
          </p:cNvPr>
          <p:cNvCxnSpPr>
            <a:cxnSpLocks/>
            <a:stCxn id="15" idx="6"/>
            <a:endCxn id="18" idx="2"/>
          </p:cNvCxnSpPr>
          <p:nvPr/>
        </p:nvCxnSpPr>
        <p:spPr>
          <a:xfrm flipV="1">
            <a:off x="1734884" y="2686967"/>
            <a:ext cx="70694" cy="52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D34A293-3802-47B3-83F2-156A1F42906F}"/>
              </a:ext>
            </a:extLst>
          </p:cNvPr>
          <p:cNvCxnSpPr>
            <a:cxnSpLocks/>
            <a:stCxn id="15" idx="6"/>
            <a:endCxn id="19" idx="2"/>
          </p:cNvCxnSpPr>
          <p:nvPr/>
        </p:nvCxnSpPr>
        <p:spPr>
          <a:xfrm>
            <a:off x="1734884" y="2739927"/>
            <a:ext cx="70739" cy="173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56203EC-A23D-457B-9D13-30BAC23ABDBE}"/>
              </a:ext>
            </a:extLst>
          </p:cNvPr>
          <p:cNvCxnSpPr>
            <a:cxnSpLocks/>
            <a:stCxn id="16" idx="6"/>
            <a:endCxn id="18" idx="2"/>
          </p:cNvCxnSpPr>
          <p:nvPr/>
        </p:nvCxnSpPr>
        <p:spPr>
          <a:xfrm flipV="1">
            <a:off x="1730895" y="2686967"/>
            <a:ext cx="74683" cy="168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D4AD6F4-5ABC-4C6B-A005-D34F342ECB58}"/>
              </a:ext>
            </a:extLst>
          </p:cNvPr>
          <p:cNvCxnSpPr>
            <a:cxnSpLocks/>
            <a:stCxn id="16" idx="6"/>
            <a:endCxn id="19" idx="2"/>
          </p:cNvCxnSpPr>
          <p:nvPr/>
        </p:nvCxnSpPr>
        <p:spPr>
          <a:xfrm>
            <a:off x="1730895" y="2855010"/>
            <a:ext cx="74728" cy="58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09FB109-C4CF-47CD-AE8E-A71D3D4AD3D6}"/>
              </a:ext>
            </a:extLst>
          </p:cNvPr>
          <p:cNvCxnSpPr>
            <a:cxnSpLocks/>
            <a:stCxn id="17" idx="6"/>
            <a:endCxn id="18" idx="2"/>
          </p:cNvCxnSpPr>
          <p:nvPr/>
        </p:nvCxnSpPr>
        <p:spPr>
          <a:xfrm flipV="1">
            <a:off x="1726847" y="2686967"/>
            <a:ext cx="78731" cy="293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B686F38-0427-4C96-ABCB-65E6D93B07FA}"/>
              </a:ext>
            </a:extLst>
          </p:cNvPr>
          <p:cNvCxnSpPr>
            <a:cxnSpLocks/>
            <a:stCxn id="17" idx="6"/>
            <a:endCxn id="19" idx="2"/>
          </p:cNvCxnSpPr>
          <p:nvPr/>
        </p:nvCxnSpPr>
        <p:spPr>
          <a:xfrm flipV="1">
            <a:off x="1726847" y="2913321"/>
            <a:ext cx="78776" cy="673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BDD6E98-6D3F-4337-ADDE-7372AF3FD6C5}"/>
              </a:ext>
            </a:extLst>
          </p:cNvPr>
          <p:cNvSpPr/>
          <p:nvPr/>
        </p:nvSpPr>
        <p:spPr>
          <a:xfrm>
            <a:off x="1069287" y="3685586"/>
            <a:ext cx="1019366" cy="5803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Req #1</a:t>
            </a:r>
            <a:endParaRPr lang="zh-CN" altLang="en-US" sz="2000" dirty="0">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412F91D6-A56C-4889-9099-95D8B887C229}"/>
              </a:ext>
            </a:extLst>
          </p:cNvPr>
          <p:cNvSpPr/>
          <p:nvPr/>
        </p:nvSpPr>
        <p:spPr>
          <a:xfrm>
            <a:off x="1004390" y="1847893"/>
            <a:ext cx="2834442" cy="131998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1B31CF2A-37B2-4DA6-A663-49DF6909BA65}"/>
              </a:ext>
            </a:extLst>
          </p:cNvPr>
          <p:cNvSpPr/>
          <p:nvPr/>
        </p:nvSpPr>
        <p:spPr>
          <a:xfrm>
            <a:off x="1053583" y="2221008"/>
            <a:ext cx="1203084" cy="86940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218871D9-7526-4C2B-B356-AB8622ED120D}"/>
              </a:ext>
            </a:extLst>
          </p:cNvPr>
          <p:cNvSpPr txBox="1"/>
          <p:nvPr/>
        </p:nvSpPr>
        <p:spPr>
          <a:xfrm>
            <a:off x="1021216" y="2263846"/>
            <a:ext cx="1332306"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ML model #1</a:t>
            </a:r>
            <a:endParaRPr lang="zh-CN" altLang="en-US" sz="1600" dirty="0">
              <a:latin typeface="Times New Roman" panose="02020603050405020304" pitchFamily="18" charset="0"/>
              <a:cs typeface="Times New Roman" panose="02020603050405020304" pitchFamily="18" charset="0"/>
            </a:endParaRPr>
          </a:p>
        </p:txBody>
      </p:sp>
      <p:sp>
        <p:nvSpPr>
          <p:cNvPr id="54" name="矩形: 圆角 53">
            <a:extLst>
              <a:ext uri="{FF2B5EF4-FFF2-40B4-BE49-F238E27FC236}">
                <a16:creationId xmlns:a16="http://schemas.microsoft.com/office/drawing/2014/main" id="{6AFE0FBF-6A86-4D9B-B678-ABAF42CC72FB}"/>
              </a:ext>
            </a:extLst>
          </p:cNvPr>
          <p:cNvSpPr/>
          <p:nvPr/>
        </p:nvSpPr>
        <p:spPr>
          <a:xfrm>
            <a:off x="2609724" y="2222712"/>
            <a:ext cx="1181617" cy="86940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54D94DAF-E835-4FA9-80C2-375FA0759F3C}"/>
              </a:ext>
            </a:extLst>
          </p:cNvPr>
          <p:cNvSpPr txBox="1"/>
          <p:nvPr/>
        </p:nvSpPr>
        <p:spPr>
          <a:xfrm>
            <a:off x="2551898" y="2249968"/>
            <a:ext cx="13172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ML model #n</a:t>
            </a:r>
            <a:endParaRPr lang="zh-CN" altLang="en-US" sz="1600" dirty="0">
              <a:latin typeface="Times New Roman" panose="02020603050405020304" pitchFamily="18" charset="0"/>
              <a:cs typeface="Times New Roman" panose="02020603050405020304" pitchFamily="18" charset="0"/>
            </a:endParaRPr>
          </a:p>
        </p:txBody>
      </p:sp>
      <p:sp>
        <p:nvSpPr>
          <p:cNvPr id="56" name="椭圆 55">
            <a:extLst>
              <a:ext uri="{FF2B5EF4-FFF2-40B4-BE49-F238E27FC236}">
                <a16:creationId xmlns:a16="http://schemas.microsoft.com/office/drawing/2014/main" id="{2984962C-728A-43FC-9450-839D6280B2CA}"/>
              </a:ext>
            </a:extLst>
          </p:cNvPr>
          <p:cNvSpPr/>
          <p:nvPr/>
        </p:nvSpPr>
        <p:spPr>
          <a:xfrm>
            <a:off x="2860067" y="2566216"/>
            <a:ext cx="76801" cy="76656"/>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椭圆 56">
            <a:extLst>
              <a:ext uri="{FF2B5EF4-FFF2-40B4-BE49-F238E27FC236}">
                <a16:creationId xmlns:a16="http://schemas.microsoft.com/office/drawing/2014/main" id="{764F33E7-6700-4805-BDA2-2B7C53672274}"/>
              </a:ext>
            </a:extLst>
          </p:cNvPr>
          <p:cNvSpPr/>
          <p:nvPr/>
        </p:nvSpPr>
        <p:spPr>
          <a:xfrm>
            <a:off x="2854751" y="2685992"/>
            <a:ext cx="76801" cy="72779"/>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7">
            <a:extLst>
              <a:ext uri="{FF2B5EF4-FFF2-40B4-BE49-F238E27FC236}">
                <a16:creationId xmlns:a16="http://schemas.microsoft.com/office/drawing/2014/main" id="{ED1719DE-A149-42D5-9CFA-EADC1FC211C0}"/>
              </a:ext>
            </a:extLst>
          </p:cNvPr>
          <p:cNvSpPr/>
          <p:nvPr/>
        </p:nvSpPr>
        <p:spPr>
          <a:xfrm>
            <a:off x="2851869" y="2802708"/>
            <a:ext cx="80529" cy="72304"/>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椭圆 58">
            <a:extLst>
              <a:ext uri="{FF2B5EF4-FFF2-40B4-BE49-F238E27FC236}">
                <a16:creationId xmlns:a16="http://schemas.microsoft.com/office/drawing/2014/main" id="{B2B97721-8D40-45E9-B566-2C96540A350A}"/>
              </a:ext>
            </a:extLst>
          </p:cNvPr>
          <p:cNvSpPr/>
          <p:nvPr/>
        </p:nvSpPr>
        <p:spPr>
          <a:xfrm>
            <a:off x="2851449" y="2913129"/>
            <a:ext cx="80523" cy="73283"/>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0" name="椭圆 59">
            <a:extLst>
              <a:ext uri="{FF2B5EF4-FFF2-40B4-BE49-F238E27FC236}">
                <a16:creationId xmlns:a16="http://schemas.microsoft.com/office/drawing/2014/main" id="{8909A0CD-26F8-4F4B-A1AD-030C60216B09}"/>
              </a:ext>
            </a:extLst>
          </p:cNvPr>
          <p:cNvSpPr/>
          <p:nvPr/>
        </p:nvSpPr>
        <p:spPr>
          <a:xfrm>
            <a:off x="3020345" y="2619555"/>
            <a:ext cx="76444" cy="68898"/>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60">
            <a:extLst>
              <a:ext uri="{FF2B5EF4-FFF2-40B4-BE49-F238E27FC236}">
                <a16:creationId xmlns:a16="http://schemas.microsoft.com/office/drawing/2014/main" id="{2F278FDE-3250-4E29-8069-C05B3CB1834A}"/>
              </a:ext>
            </a:extLst>
          </p:cNvPr>
          <p:cNvSpPr/>
          <p:nvPr/>
        </p:nvSpPr>
        <p:spPr>
          <a:xfrm>
            <a:off x="3018838" y="2746320"/>
            <a:ext cx="79457" cy="79468"/>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椭圆 61">
            <a:extLst>
              <a:ext uri="{FF2B5EF4-FFF2-40B4-BE49-F238E27FC236}">
                <a16:creationId xmlns:a16="http://schemas.microsoft.com/office/drawing/2014/main" id="{0CA55BE5-2AE3-4ECA-B685-F66FC7FA43DB}"/>
              </a:ext>
            </a:extLst>
          </p:cNvPr>
          <p:cNvSpPr/>
          <p:nvPr/>
        </p:nvSpPr>
        <p:spPr>
          <a:xfrm>
            <a:off x="3018838" y="2876108"/>
            <a:ext cx="79457" cy="79468"/>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62">
            <a:extLst>
              <a:ext uri="{FF2B5EF4-FFF2-40B4-BE49-F238E27FC236}">
                <a16:creationId xmlns:a16="http://schemas.microsoft.com/office/drawing/2014/main" id="{2023E310-0313-41C1-A46F-9D639BB42DFF}"/>
              </a:ext>
            </a:extLst>
          </p:cNvPr>
          <p:cNvSpPr/>
          <p:nvPr/>
        </p:nvSpPr>
        <p:spPr>
          <a:xfrm>
            <a:off x="3170954" y="2630066"/>
            <a:ext cx="79014" cy="75512"/>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椭圆 63">
            <a:extLst>
              <a:ext uri="{FF2B5EF4-FFF2-40B4-BE49-F238E27FC236}">
                <a16:creationId xmlns:a16="http://schemas.microsoft.com/office/drawing/2014/main" id="{5F08ED2E-0594-449B-BB69-9AE15CD09093}"/>
              </a:ext>
            </a:extLst>
          </p:cNvPr>
          <p:cNvSpPr/>
          <p:nvPr/>
        </p:nvSpPr>
        <p:spPr>
          <a:xfrm>
            <a:off x="3170999" y="2854162"/>
            <a:ext cx="79015" cy="80027"/>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5" name="直接连接符 64">
            <a:extLst>
              <a:ext uri="{FF2B5EF4-FFF2-40B4-BE49-F238E27FC236}">
                <a16:creationId xmlns:a16="http://schemas.microsoft.com/office/drawing/2014/main" id="{91C62D09-77D3-476B-AB06-28BC33E25884}"/>
              </a:ext>
            </a:extLst>
          </p:cNvPr>
          <p:cNvCxnSpPr>
            <a:cxnSpLocks/>
            <a:stCxn id="56" idx="6"/>
            <a:endCxn id="60" idx="2"/>
          </p:cNvCxnSpPr>
          <p:nvPr/>
        </p:nvCxnSpPr>
        <p:spPr>
          <a:xfrm>
            <a:off x="2936868" y="2604544"/>
            <a:ext cx="83477" cy="49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75F12D72-A56B-4EDE-8C97-5E241C65A0F4}"/>
              </a:ext>
            </a:extLst>
          </p:cNvPr>
          <p:cNvCxnSpPr>
            <a:cxnSpLocks/>
            <a:stCxn id="56" idx="6"/>
            <a:endCxn id="61" idx="2"/>
          </p:cNvCxnSpPr>
          <p:nvPr/>
        </p:nvCxnSpPr>
        <p:spPr>
          <a:xfrm>
            <a:off x="2936868" y="2604544"/>
            <a:ext cx="81970" cy="181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9D2D365C-BBDE-4A61-A981-C92C1A3C9D21}"/>
              </a:ext>
            </a:extLst>
          </p:cNvPr>
          <p:cNvCxnSpPr>
            <a:cxnSpLocks/>
            <a:stCxn id="57" idx="6"/>
            <a:endCxn id="60" idx="2"/>
          </p:cNvCxnSpPr>
          <p:nvPr/>
        </p:nvCxnSpPr>
        <p:spPr>
          <a:xfrm flipV="1">
            <a:off x="2931552" y="2654004"/>
            <a:ext cx="88793" cy="68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897CF7EC-0011-41E5-BD24-CB5842729635}"/>
              </a:ext>
            </a:extLst>
          </p:cNvPr>
          <p:cNvCxnSpPr>
            <a:cxnSpLocks/>
            <a:stCxn id="57" idx="6"/>
            <a:endCxn id="61" idx="2"/>
          </p:cNvCxnSpPr>
          <p:nvPr/>
        </p:nvCxnSpPr>
        <p:spPr>
          <a:xfrm>
            <a:off x="2931552" y="2722382"/>
            <a:ext cx="87286" cy="63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58789E5-DE99-4CFF-BE5D-FE0E3E32926D}"/>
              </a:ext>
            </a:extLst>
          </p:cNvPr>
          <p:cNvCxnSpPr>
            <a:cxnSpLocks/>
            <a:stCxn id="57" idx="6"/>
            <a:endCxn id="62" idx="2"/>
          </p:cNvCxnSpPr>
          <p:nvPr/>
        </p:nvCxnSpPr>
        <p:spPr>
          <a:xfrm>
            <a:off x="2931552" y="2722382"/>
            <a:ext cx="87286" cy="19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EEFFE1C-2930-4044-A503-F08116D091A4}"/>
              </a:ext>
            </a:extLst>
          </p:cNvPr>
          <p:cNvCxnSpPr>
            <a:cxnSpLocks/>
            <a:stCxn id="58" idx="6"/>
            <a:endCxn id="61" idx="2"/>
          </p:cNvCxnSpPr>
          <p:nvPr/>
        </p:nvCxnSpPr>
        <p:spPr>
          <a:xfrm flipV="1">
            <a:off x="2932398" y="2786054"/>
            <a:ext cx="86440" cy="5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8AA187F-BF8E-491A-A05F-F6BDD1E2A427}"/>
              </a:ext>
            </a:extLst>
          </p:cNvPr>
          <p:cNvCxnSpPr>
            <a:cxnSpLocks/>
            <a:stCxn id="58" idx="6"/>
            <a:endCxn id="60" idx="2"/>
          </p:cNvCxnSpPr>
          <p:nvPr/>
        </p:nvCxnSpPr>
        <p:spPr>
          <a:xfrm flipV="1">
            <a:off x="2932398" y="2654004"/>
            <a:ext cx="87947" cy="184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8C12625-A6D4-474B-B687-C4ED3364946B}"/>
              </a:ext>
            </a:extLst>
          </p:cNvPr>
          <p:cNvCxnSpPr>
            <a:cxnSpLocks/>
            <a:stCxn id="58" idx="6"/>
            <a:endCxn id="62" idx="2"/>
          </p:cNvCxnSpPr>
          <p:nvPr/>
        </p:nvCxnSpPr>
        <p:spPr>
          <a:xfrm>
            <a:off x="2932398" y="2838860"/>
            <a:ext cx="86440" cy="76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B89F5E9-7688-4638-8529-9A0C5E71FDA5}"/>
              </a:ext>
            </a:extLst>
          </p:cNvPr>
          <p:cNvCxnSpPr>
            <a:cxnSpLocks/>
            <a:stCxn id="59" idx="6"/>
            <a:endCxn id="60" idx="2"/>
          </p:cNvCxnSpPr>
          <p:nvPr/>
        </p:nvCxnSpPr>
        <p:spPr>
          <a:xfrm flipV="1">
            <a:off x="2931972" y="2654004"/>
            <a:ext cx="88373" cy="295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1325167-1E02-4A83-BA65-E81BF252F1E9}"/>
              </a:ext>
            </a:extLst>
          </p:cNvPr>
          <p:cNvCxnSpPr>
            <a:cxnSpLocks/>
            <a:stCxn id="59" idx="6"/>
            <a:endCxn id="61" idx="2"/>
          </p:cNvCxnSpPr>
          <p:nvPr/>
        </p:nvCxnSpPr>
        <p:spPr>
          <a:xfrm flipV="1">
            <a:off x="2931972" y="2786054"/>
            <a:ext cx="86866" cy="163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288FFE1-EB05-4D8B-890A-3E888C087873}"/>
              </a:ext>
            </a:extLst>
          </p:cNvPr>
          <p:cNvCxnSpPr>
            <a:cxnSpLocks/>
            <a:stCxn id="59" idx="6"/>
            <a:endCxn id="62" idx="2"/>
          </p:cNvCxnSpPr>
          <p:nvPr/>
        </p:nvCxnSpPr>
        <p:spPr>
          <a:xfrm flipV="1">
            <a:off x="2931972" y="2915842"/>
            <a:ext cx="86866" cy="339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85D0777-F3CB-4036-8963-4E5048A068B2}"/>
              </a:ext>
            </a:extLst>
          </p:cNvPr>
          <p:cNvCxnSpPr>
            <a:cxnSpLocks/>
            <a:stCxn id="60" idx="6"/>
            <a:endCxn id="63" idx="2"/>
          </p:cNvCxnSpPr>
          <p:nvPr/>
        </p:nvCxnSpPr>
        <p:spPr>
          <a:xfrm>
            <a:off x="3096789" y="2654004"/>
            <a:ext cx="74165" cy="13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BEF0BE3-229C-4C8C-AF26-88C48C3E1409}"/>
              </a:ext>
            </a:extLst>
          </p:cNvPr>
          <p:cNvCxnSpPr>
            <a:cxnSpLocks/>
            <a:stCxn id="60" idx="6"/>
            <a:endCxn id="64" idx="2"/>
          </p:cNvCxnSpPr>
          <p:nvPr/>
        </p:nvCxnSpPr>
        <p:spPr>
          <a:xfrm>
            <a:off x="3096789" y="2654004"/>
            <a:ext cx="74210" cy="240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2F3DE99-CD6B-44C1-8086-82DB8F9664A3}"/>
              </a:ext>
            </a:extLst>
          </p:cNvPr>
          <p:cNvCxnSpPr>
            <a:cxnSpLocks/>
            <a:stCxn id="61" idx="6"/>
            <a:endCxn id="63" idx="2"/>
          </p:cNvCxnSpPr>
          <p:nvPr/>
        </p:nvCxnSpPr>
        <p:spPr>
          <a:xfrm flipV="1">
            <a:off x="3098295" y="2667822"/>
            <a:ext cx="72659" cy="118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7D28C4D-75E1-449C-B9A6-8BF9EFD2C5B7}"/>
              </a:ext>
            </a:extLst>
          </p:cNvPr>
          <p:cNvCxnSpPr>
            <a:cxnSpLocks/>
            <a:stCxn id="61" idx="6"/>
            <a:endCxn id="64" idx="2"/>
          </p:cNvCxnSpPr>
          <p:nvPr/>
        </p:nvCxnSpPr>
        <p:spPr>
          <a:xfrm>
            <a:off x="3098295" y="2786054"/>
            <a:ext cx="72704" cy="108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5FFFF1E-AC66-45DD-84D0-CA4F2D79B969}"/>
              </a:ext>
            </a:extLst>
          </p:cNvPr>
          <p:cNvCxnSpPr>
            <a:cxnSpLocks/>
            <a:stCxn id="62" idx="6"/>
            <a:endCxn id="63" idx="2"/>
          </p:cNvCxnSpPr>
          <p:nvPr/>
        </p:nvCxnSpPr>
        <p:spPr>
          <a:xfrm flipV="1">
            <a:off x="3098295" y="2667822"/>
            <a:ext cx="72659" cy="248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B2DB46D-9DDB-4C69-AFC1-7A3719C05A29}"/>
              </a:ext>
            </a:extLst>
          </p:cNvPr>
          <p:cNvCxnSpPr>
            <a:cxnSpLocks/>
            <a:stCxn id="62" idx="6"/>
            <a:endCxn id="64" idx="2"/>
          </p:cNvCxnSpPr>
          <p:nvPr/>
        </p:nvCxnSpPr>
        <p:spPr>
          <a:xfrm flipV="1">
            <a:off x="3098295" y="2894176"/>
            <a:ext cx="72704" cy="21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02243C19-520D-4F05-BA8A-9DC3222C1FCA}"/>
              </a:ext>
            </a:extLst>
          </p:cNvPr>
          <p:cNvSpPr/>
          <p:nvPr/>
        </p:nvSpPr>
        <p:spPr>
          <a:xfrm>
            <a:off x="3289542" y="2562439"/>
            <a:ext cx="76801" cy="76656"/>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椭圆 82">
            <a:extLst>
              <a:ext uri="{FF2B5EF4-FFF2-40B4-BE49-F238E27FC236}">
                <a16:creationId xmlns:a16="http://schemas.microsoft.com/office/drawing/2014/main" id="{4C015FD2-6711-4419-9DC6-073E30E7ED00}"/>
              </a:ext>
            </a:extLst>
          </p:cNvPr>
          <p:cNvSpPr/>
          <p:nvPr/>
        </p:nvSpPr>
        <p:spPr>
          <a:xfrm>
            <a:off x="3284226" y="2682215"/>
            <a:ext cx="76801" cy="72779"/>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a:extLst>
              <a:ext uri="{FF2B5EF4-FFF2-40B4-BE49-F238E27FC236}">
                <a16:creationId xmlns:a16="http://schemas.microsoft.com/office/drawing/2014/main" id="{185712A9-2870-4B06-B996-D3C14926588E}"/>
              </a:ext>
            </a:extLst>
          </p:cNvPr>
          <p:cNvSpPr/>
          <p:nvPr/>
        </p:nvSpPr>
        <p:spPr>
          <a:xfrm>
            <a:off x="3281344" y="2798931"/>
            <a:ext cx="80529" cy="72304"/>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a:extLst>
              <a:ext uri="{FF2B5EF4-FFF2-40B4-BE49-F238E27FC236}">
                <a16:creationId xmlns:a16="http://schemas.microsoft.com/office/drawing/2014/main" id="{B547B1C4-8B4B-4082-8A9D-28B1F521C9C5}"/>
              </a:ext>
            </a:extLst>
          </p:cNvPr>
          <p:cNvSpPr/>
          <p:nvPr/>
        </p:nvSpPr>
        <p:spPr>
          <a:xfrm>
            <a:off x="3280924" y="2909352"/>
            <a:ext cx="80523" cy="73283"/>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86" name="直接连接符 85">
            <a:extLst>
              <a:ext uri="{FF2B5EF4-FFF2-40B4-BE49-F238E27FC236}">
                <a16:creationId xmlns:a16="http://schemas.microsoft.com/office/drawing/2014/main" id="{4F2A2670-99D7-4C9A-B072-E5DB32FFFB53}"/>
              </a:ext>
            </a:extLst>
          </p:cNvPr>
          <p:cNvCxnSpPr>
            <a:cxnSpLocks/>
            <a:stCxn id="63" idx="6"/>
            <a:endCxn id="82" idx="2"/>
          </p:cNvCxnSpPr>
          <p:nvPr/>
        </p:nvCxnSpPr>
        <p:spPr>
          <a:xfrm flipV="1">
            <a:off x="3249968" y="2600767"/>
            <a:ext cx="39574" cy="670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B85138A-DA70-44A5-A000-5A5469FFDE93}"/>
              </a:ext>
            </a:extLst>
          </p:cNvPr>
          <p:cNvCxnSpPr>
            <a:cxnSpLocks/>
            <a:stCxn id="63" idx="6"/>
            <a:endCxn id="83" idx="2"/>
          </p:cNvCxnSpPr>
          <p:nvPr/>
        </p:nvCxnSpPr>
        <p:spPr>
          <a:xfrm>
            <a:off x="3249968" y="2667822"/>
            <a:ext cx="34258" cy="50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13BB87A6-0AA6-4FD1-B345-D26E74A855DB}"/>
              </a:ext>
            </a:extLst>
          </p:cNvPr>
          <p:cNvCxnSpPr>
            <a:cxnSpLocks/>
            <a:stCxn id="63" idx="6"/>
            <a:endCxn id="84" idx="2"/>
          </p:cNvCxnSpPr>
          <p:nvPr/>
        </p:nvCxnSpPr>
        <p:spPr>
          <a:xfrm>
            <a:off x="3249968" y="2667822"/>
            <a:ext cx="31376" cy="167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D4ED6EF-E27F-4B8C-BB83-6C7A7413F4D0}"/>
              </a:ext>
            </a:extLst>
          </p:cNvPr>
          <p:cNvCxnSpPr>
            <a:cxnSpLocks/>
            <a:stCxn id="63" idx="6"/>
            <a:endCxn id="85" idx="2"/>
          </p:cNvCxnSpPr>
          <p:nvPr/>
        </p:nvCxnSpPr>
        <p:spPr>
          <a:xfrm>
            <a:off x="3249968" y="2667822"/>
            <a:ext cx="30956" cy="278172"/>
          </a:xfrm>
          <a:prstGeom prst="lin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315C0D7B-F315-450A-99DB-878034EB7652}"/>
              </a:ext>
            </a:extLst>
          </p:cNvPr>
          <p:cNvCxnSpPr>
            <a:cxnSpLocks/>
            <a:stCxn id="64" idx="6"/>
            <a:endCxn id="82" idx="2"/>
          </p:cNvCxnSpPr>
          <p:nvPr/>
        </p:nvCxnSpPr>
        <p:spPr>
          <a:xfrm flipV="1">
            <a:off x="3250014" y="2600767"/>
            <a:ext cx="39528" cy="293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C11E7D2-7DA9-43E4-B170-DFD78971A16E}"/>
              </a:ext>
            </a:extLst>
          </p:cNvPr>
          <p:cNvCxnSpPr>
            <a:cxnSpLocks/>
            <a:stCxn id="64" idx="6"/>
            <a:endCxn id="83" idx="2"/>
          </p:cNvCxnSpPr>
          <p:nvPr/>
        </p:nvCxnSpPr>
        <p:spPr>
          <a:xfrm flipV="1">
            <a:off x="3250014" y="2718605"/>
            <a:ext cx="34212" cy="175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5AF1B67-0BD3-4A10-B6C3-763B230EE4C9}"/>
              </a:ext>
            </a:extLst>
          </p:cNvPr>
          <p:cNvCxnSpPr>
            <a:cxnSpLocks/>
            <a:stCxn id="64" idx="6"/>
            <a:endCxn id="84" idx="2"/>
          </p:cNvCxnSpPr>
          <p:nvPr/>
        </p:nvCxnSpPr>
        <p:spPr>
          <a:xfrm flipV="1">
            <a:off x="3250014" y="2835083"/>
            <a:ext cx="31330" cy="5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8FF9A6B-B157-4F56-AACE-AC9811577229}"/>
              </a:ext>
            </a:extLst>
          </p:cNvPr>
          <p:cNvCxnSpPr>
            <a:cxnSpLocks/>
            <a:stCxn id="64" idx="6"/>
            <a:endCxn id="85" idx="2"/>
          </p:cNvCxnSpPr>
          <p:nvPr/>
        </p:nvCxnSpPr>
        <p:spPr>
          <a:xfrm>
            <a:off x="3250014" y="2894176"/>
            <a:ext cx="30910" cy="51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AD2DAB54-810B-4959-BDA9-59AE03FD38EF}"/>
              </a:ext>
            </a:extLst>
          </p:cNvPr>
          <p:cNvSpPr txBox="1"/>
          <p:nvPr/>
        </p:nvSpPr>
        <p:spPr>
          <a:xfrm>
            <a:off x="951220" y="1798034"/>
            <a:ext cx="2975046"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Multiple ML models</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5" name="矩形: 圆角 94">
            <a:extLst>
              <a:ext uri="{FF2B5EF4-FFF2-40B4-BE49-F238E27FC236}">
                <a16:creationId xmlns:a16="http://schemas.microsoft.com/office/drawing/2014/main" id="{EE6DC20B-EF51-4DB4-B545-1EBB4E8029BF}"/>
              </a:ext>
            </a:extLst>
          </p:cNvPr>
          <p:cNvSpPr/>
          <p:nvPr/>
        </p:nvSpPr>
        <p:spPr>
          <a:xfrm>
            <a:off x="1004390" y="4540529"/>
            <a:ext cx="2805029" cy="145165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73D60410-64E1-48BF-A428-2153312BC5FB}"/>
              </a:ext>
            </a:extLst>
          </p:cNvPr>
          <p:cNvSpPr txBox="1"/>
          <p:nvPr/>
        </p:nvSpPr>
        <p:spPr>
          <a:xfrm>
            <a:off x="1170885" y="5173591"/>
            <a:ext cx="63462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High</a:t>
            </a:r>
            <a:endParaRPr lang="zh-CN" altLang="en-US" sz="1600" dirty="0">
              <a:latin typeface="Times New Roman" panose="02020603050405020304" pitchFamily="18" charset="0"/>
              <a:cs typeface="Times New Roman" panose="02020603050405020304" pitchFamily="18" charset="0"/>
            </a:endParaRPr>
          </a:p>
        </p:txBody>
      </p:sp>
      <p:sp>
        <p:nvSpPr>
          <p:cNvPr id="97" name="矩形: 圆角 96">
            <a:extLst>
              <a:ext uri="{FF2B5EF4-FFF2-40B4-BE49-F238E27FC236}">
                <a16:creationId xmlns:a16="http://schemas.microsoft.com/office/drawing/2014/main" id="{41FFF071-40F5-4AA3-807C-8969B1E5A20A}"/>
              </a:ext>
            </a:extLst>
          </p:cNvPr>
          <p:cNvSpPr/>
          <p:nvPr/>
        </p:nvSpPr>
        <p:spPr>
          <a:xfrm>
            <a:off x="1937525" y="5202245"/>
            <a:ext cx="618933" cy="72324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8CF04192-1346-42CF-B41F-CA325A764556}"/>
              </a:ext>
            </a:extLst>
          </p:cNvPr>
          <p:cNvSpPr txBox="1"/>
          <p:nvPr/>
        </p:nvSpPr>
        <p:spPr>
          <a:xfrm>
            <a:off x="2259765" y="2499810"/>
            <a:ext cx="465111" cy="369332"/>
          </a:xfrm>
          <a:prstGeom prst="rect">
            <a:avLst/>
          </a:prstGeom>
          <a:noFill/>
        </p:spPr>
        <p:txBody>
          <a:bodyPr wrap="square" rtlCol="0">
            <a:spAutoFit/>
          </a:bodyPr>
          <a:lstStyle/>
          <a:p>
            <a:r>
              <a:rPr lang="en-US" altLang="zh-CN" b="1" dirty="0"/>
              <a:t>…</a:t>
            </a:r>
            <a:endParaRPr lang="zh-CN" altLang="en-US" b="1" dirty="0"/>
          </a:p>
        </p:txBody>
      </p:sp>
      <p:sp>
        <p:nvSpPr>
          <p:cNvPr id="101" name="文本框 100">
            <a:extLst>
              <a:ext uri="{FF2B5EF4-FFF2-40B4-BE49-F238E27FC236}">
                <a16:creationId xmlns:a16="http://schemas.microsoft.com/office/drawing/2014/main" id="{477D1ECA-FBC1-4F5D-9195-E25546DD447B}"/>
              </a:ext>
            </a:extLst>
          </p:cNvPr>
          <p:cNvSpPr txBox="1"/>
          <p:nvPr/>
        </p:nvSpPr>
        <p:spPr>
          <a:xfrm>
            <a:off x="1871994" y="5199484"/>
            <a:ext cx="809771"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Middle</a:t>
            </a:r>
            <a:endParaRPr lang="zh-CN" altLang="en-US" sz="1600" dirty="0">
              <a:latin typeface="Times New Roman" panose="02020603050405020304" pitchFamily="18" charset="0"/>
              <a:cs typeface="Times New Roman" panose="02020603050405020304" pitchFamily="18" charset="0"/>
            </a:endParaRPr>
          </a:p>
        </p:txBody>
      </p:sp>
      <p:sp>
        <p:nvSpPr>
          <p:cNvPr id="102" name="文本框 101">
            <a:extLst>
              <a:ext uri="{FF2B5EF4-FFF2-40B4-BE49-F238E27FC236}">
                <a16:creationId xmlns:a16="http://schemas.microsoft.com/office/drawing/2014/main" id="{755F13A3-4E80-4597-966B-931B846B3895}"/>
              </a:ext>
            </a:extLst>
          </p:cNvPr>
          <p:cNvSpPr txBox="1"/>
          <p:nvPr/>
        </p:nvSpPr>
        <p:spPr>
          <a:xfrm>
            <a:off x="2624943" y="5349593"/>
            <a:ext cx="465111" cy="369332"/>
          </a:xfrm>
          <a:prstGeom prst="rect">
            <a:avLst/>
          </a:prstGeom>
          <a:noFill/>
        </p:spPr>
        <p:txBody>
          <a:bodyPr wrap="square" rtlCol="0">
            <a:spAutoFit/>
          </a:bodyPr>
          <a:lstStyle/>
          <a:p>
            <a:r>
              <a:rPr lang="en-US" altLang="zh-CN" b="1" dirty="0"/>
              <a:t>…</a:t>
            </a:r>
            <a:endParaRPr lang="zh-CN" altLang="en-US" b="1" dirty="0"/>
          </a:p>
        </p:txBody>
      </p:sp>
      <p:pic>
        <p:nvPicPr>
          <p:cNvPr id="103" name="图形 102" descr="仪表">
            <a:extLst>
              <a:ext uri="{FF2B5EF4-FFF2-40B4-BE49-F238E27FC236}">
                <a16:creationId xmlns:a16="http://schemas.microsoft.com/office/drawing/2014/main" id="{3EA610D3-B0DF-4D2E-9B7E-C555F0A9D4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79056" y="5386806"/>
            <a:ext cx="541315" cy="541315"/>
          </a:xfrm>
          <a:prstGeom prst="rect">
            <a:avLst/>
          </a:prstGeom>
        </p:spPr>
      </p:pic>
      <p:pic>
        <p:nvPicPr>
          <p:cNvPr id="104" name="图形 103" descr="温度计">
            <a:extLst>
              <a:ext uri="{FF2B5EF4-FFF2-40B4-BE49-F238E27FC236}">
                <a16:creationId xmlns:a16="http://schemas.microsoft.com/office/drawing/2014/main" id="{B2405F46-A351-4457-B42F-297B20BEDCC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16433" y="5458335"/>
            <a:ext cx="457208" cy="457208"/>
          </a:xfrm>
          <a:prstGeom prst="rect">
            <a:avLst/>
          </a:prstGeom>
        </p:spPr>
      </p:pic>
      <p:sp>
        <p:nvSpPr>
          <p:cNvPr id="106" name="矩形: 圆角 105">
            <a:extLst>
              <a:ext uri="{FF2B5EF4-FFF2-40B4-BE49-F238E27FC236}">
                <a16:creationId xmlns:a16="http://schemas.microsoft.com/office/drawing/2014/main" id="{FCD55FF2-AF6B-41FD-8684-6AA4DBCA9B03}"/>
              </a:ext>
            </a:extLst>
          </p:cNvPr>
          <p:cNvSpPr/>
          <p:nvPr/>
        </p:nvSpPr>
        <p:spPr>
          <a:xfrm>
            <a:off x="1150541" y="5197968"/>
            <a:ext cx="618933" cy="73304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75619920-B22D-4580-91F0-1A9E108A7FD1}"/>
              </a:ext>
            </a:extLst>
          </p:cNvPr>
          <p:cNvCxnSpPr>
            <a:cxnSpLocks/>
          </p:cNvCxnSpPr>
          <p:nvPr/>
        </p:nvCxnSpPr>
        <p:spPr>
          <a:xfrm>
            <a:off x="1041986" y="3380910"/>
            <a:ext cx="27492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D4264F0D-A232-4560-BFB6-9E5FCE627089}"/>
              </a:ext>
            </a:extLst>
          </p:cNvPr>
          <p:cNvCxnSpPr>
            <a:cxnSpLocks/>
          </p:cNvCxnSpPr>
          <p:nvPr/>
        </p:nvCxnSpPr>
        <p:spPr>
          <a:xfrm flipV="1">
            <a:off x="1026967" y="4349761"/>
            <a:ext cx="2764221" cy="17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矩形: 圆角 108">
            <a:extLst>
              <a:ext uri="{FF2B5EF4-FFF2-40B4-BE49-F238E27FC236}">
                <a16:creationId xmlns:a16="http://schemas.microsoft.com/office/drawing/2014/main" id="{C8561504-27F6-4EA3-90B7-4C1E7E42F0E2}"/>
              </a:ext>
            </a:extLst>
          </p:cNvPr>
          <p:cNvSpPr/>
          <p:nvPr/>
        </p:nvSpPr>
        <p:spPr>
          <a:xfrm>
            <a:off x="2646181" y="3706115"/>
            <a:ext cx="1047769" cy="550653"/>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Req #n</a:t>
            </a:r>
            <a:endParaRPr lang="zh-CN" altLang="en-US" sz="2000" dirty="0">
              <a:latin typeface="Times New Roman" panose="02020603050405020304" pitchFamily="18" charset="0"/>
              <a:cs typeface="Times New Roman" panose="02020603050405020304" pitchFamily="18" charset="0"/>
            </a:endParaRPr>
          </a:p>
        </p:txBody>
      </p:sp>
      <p:sp>
        <p:nvSpPr>
          <p:cNvPr id="110" name="文本框 109">
            <a:extLst>
              <a:ext uri="{FF2B5EF4-FFF2-40B4-BE49-F238E27FC236}">
                <a16:creationId xmlns:a16="http://schemas.microsoft.com/office/drawing/2014/main" id="{10EE8C81-5EED-4175-860E-6DBAC0B47E0E}"/>
              </a:ext>
            </a:extLst>
          </p:cNvPr>
          <p:cNvSpPr txBox="1"/>
          <p:nvPr/>
        </p:nvSpPr>
        <p:spPr>
          <a:xfrm>
            <a:off x="2187097" y="3761327"/>
            <a:ext cx="465111" cy="369332"/>
          </a:xfrm>
          <a:prstGeom prst="rect">
            <a:avLst/>
          </a:prstGeom>
          <a:noFill/>
        </p:spPr>
        <p:txBody>
          <a:bodyPr wrap="square" rtlCol="0">
            <a:spAutoFit/>
          </a:bodyPr>
          <a:lstStyle/>
          <a:p>
            <a:r>
              <a:rPr lang="en-US" altLang="zh-CN" b="1" dirty="0"/>
              <a:t>…</a:t>
            </a:r>
            <a:endParaRPr lang="zh-CN" altLang="en-US" b="1" dirty="0"/>
          </a:p>
        </p:txBody>
      </p:sp>
      <p:sp>
        <p:nvSpPr>
          <p:cNvPr id="111" name="矩形 110">
            <a:extLst>
              <a:ext uri="{FF2B5EF4-FFF2-40B4-BE49-F238E27FC236}">
                <a16:creationId xmlns:a16="http://schemas.microsoft.com/office/drawing/2014/main" id="{E797681A-96DB-4FF9-BABB-008F30F7BE12}"/>
              </a:ext>
            </a:extLst>
          </p:cNvPr>
          <p:cNvSpPr/>
          <p:nvPr/>
        </p:nvSpPr>
        <p:spPr>
          <a:xfrm>
            <a:off x="1649552" y="1417957"/>
            <a:ext cx="1713931" cy="461665"/>
          </a:xfrm>
          <a:prstGeom prst="rect">
            <a:avLst/>
          </a:prstGeom>
        </p:spPr>
        <p:txBody>
          <a:bodyPr wrap="none">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Developers </a:t>
            </a:r>
          </a:p>
        </p:txBody>
      </p:sp>
      <p:sp>
        <p:nvSpPr>
          <p:cNvPr id="170" name="文本框 169">
            <a:extLst>
              <a:ext uri="{FF2B5EF4-FFF2-40B4-BE49-F238E27FC236}">
                <a16:creationId xmlns:a16="http://schemas.microsoft.com/office/drawing/2014/main" id="{6035E9D3-C8F2-44D5-844E-95E07259544D}"/>
              </a:ext>
            </a:extLst>
          </p:cNvPr>
          <p:cNvSpPr txBox="1"/>
          <p:nvPr/>
        </p:nvSpPr>
        <p:spPr>
          <a:xfrm>
            <a:off x="1743192" y="3280988"/>
            <a:ext cx="1351291" cy="461665"/>
          </a:xfrm>
          <a:prstGeom prst="rect">
            <a:avLst/>
          </a:prstGeom>
          <a:noFill/>
        </p:spPr>
        <p:txBody>
          <a:bodyPr wrap="square" rtlCol="0">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FL jobs</a:t>
            </a:r>
            <a:endPar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nvGrpSpPr>
          <p:cNvPr id="182" name="组合 181">
            <a:extLst>
              <a:ext uri="{FF2B5EF4-FFF2-40B4-BE49-F238E27FC236}">
                <a16:creationId xmlns:a16="http://schemas.microsoft.com/office/drawing/2014/main" id="{68B197CC-CEF6-45A1-95C3-BFFEF14D04A8}"/>
              </a:ext>
            </a:extLst>
          </p:cNvPr>
          <p:cNvGrpSpPr/>
          <p:nvPr/>
        </p:nvGrpSpPr>
        <p:grpSpPr>
          <a:xfrm>
            <a:off x="3041635" y="5160088"/>
            <a:ext cx="620941" cy="759075"/>
            <a:chOff x="2907545" y="5171313"/>
            <a:chExt cx="620941" cy="759075"/>
          </a:xfrm>
        </p:grpSpPr>
        <p:sp>
          <p:nvSpPr>
            <p:cNvPr id="98" name="文本框 97">
              <a:extLst>
                <a:ext uri="{FF2B5EF4-FFF2-40B4-BE49-F238E27FC236}">
                  <a16:creationId xmlns:a16="http://schemas.microsoft.com/office/drawing/2014/main" id="{F3BE84D8-50D7-4AA2-9807-FFA643D63A0B}"/>
                </a:ext>
              </a:extLst>
            </p:cNvPr>
            <p:cNvSpPr txBox="1"/>
            <p:nvPr/>
          </p:nvSpPr>
          <p:spPr>
            <a:xfrm>
              <a:off x="2960781" y="5171313"/>
              <a:ext cx="56770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Low</a:t>
              </a:r>
              <a:endParaRPr lang="zh-CN" altLang="en-US" sz="1600" dirty="0">
                <a:latin typeface="Times New Roman" panose="02020603050405020304" pitchFamily="18" charset="0"/>
                <a:cs typeface="Times New Roman" panose="02020603050405020304" pitchFamily="18" charset="0"/>
              </a:endParaRPr>
            </a:p>
          </p:txBody>
        </p:sp>
        <p:pic>
          <p:nvPicPr>
            <p:cNvPr id="105" name="图形 104" descr="低温">
              <a:extLst>
                <a:ext uri="{FF2B5EF4-FFF2-40B4-BE49-F238E27FC236}">
                  <a16:creationId xmlns:a16="http://schemas.microsoft.com/office/drawing/2014/main" id="{89CC06B3-2424-4CE1-AF66-AE2FE19687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59302" y="5429378"/>
              <a:ext cx="490741" cy="490741"/>
            </a:xfrm>
            <a:prstGeom prst="rect">
              <a:avLst/>
            </a:prstGeom>
          </p:spPr>
        </p:pic>
        <p:sp>
          <p:nvSpPr>
            <p:cNvPr id="171" name="矩形: 圆角 170">
              <a:extLst>
                <a:ext uri="{FF2B5EF4-FFF2-40B4-BE49-F238E27FC236}">
                  <a16:creationId xmlns:a16="http://schemas.microsoft.com/office/drawing/2014/main" id="{84ED6838-EDB5-4F98-ACE0-1AB8B86E1F60}"/>
                </a:ext>
              </a:extLst>
            </p:cNvPr>
            <p:cNvSpPr/>
            <p:nvPr/>
          </p:nvSpPr>
          <p:spPr>
            <a:xfrm>
              <a:off x="2907545" y="5197348"/>
              <a:ext cx="618933" cy="73304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0" name="任意多边形: 形状 179">
            <a:extLst>
              <a:ext uri="{FF2B5EF4-FFF2-40B4-BE49-F238E27FC236}">
                <a16:creationId xmlns:a16="http://schemas.microsoft.com/office/drawing/2014/main" id="{5654C909-7371-418B-8648-AF1DA58AAA3F}"/>
              </a:ext>
            </a:extLst>
          </p:cNvPr>
          <p:cNvSpPr/>
          <p:nvPr/>
        </p:nvSpPr>
        <p:spPr>
          <a:xfrm>
            <a:off x="577516" y="1401571"/>
            <a:ext cx="10866922" cy="4797098"/>
          </a:xfrm>
          <a:custGeom>
            <a:avLst/>
            <a:gdLst>
              <a:gd name="connsiteX0" fmla="*/ 346958 w 10866922"/>
              <a:gd name="connsiteY0" fmla="*/ 109595 h 4797098"/>
              <a:gd name="connsiteX1" fmla="*/ 346958 w 10866922"/>
              <a:gd name="connsiteY1" fmla="*/ 4710471 h 4797098"/>
              <a:gd name="connsiteX2" fmla="*/ 3299207 w 10866922"/>
              <a:gd name="connsiteY2" fmla="*/ 4710471 h 4797098"/>
              <a:gd name="connsiteX3" fmla="*/ 3299207 w 10866922"/>
              <a:gd name="connsiteY3" fmla="*/ 109595 h 4797098"/>
              <a:gd name="connsiteX4" fmla="*/ 0 w 10866922"/>
              <a:gd name="connsiteY4" fmla="*/ 0 h 4797098"/>
              <a:gd name="connsiteX5" fmla="*/ 10866922 w 10866922"/>
              <a:gd name="connsiteY5" fmla="*/ 0 h 4797098"/>
              <a:gd name="connsiteX6" fmla="*/ 10866922 w 10866922"/>
              <a:gd name="connsiteY6" fmla="*/ 4797098 h 4797098"/>
              <a:gd name="connsiteX7" fmla="*/ 0 w 10866922"/>
              <a:gd name="connsiteY7" fmla="*/ 4797098 h 479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66922" h="4797098">
                <a:moveTo>
                  <a:pt x="346958" y="109595"/>
                </a:moveTo>
                <a:lnTo>
                  <a:pt x="346958" y="4710471"/>
                </a:lnTo>
                <a:lnTo>
                  <a:pt x="3299207" y="4710471"/>
                </a:lnTo>
                <a:lnTo>
                  <a:pt x="3299207" y="109595"/>
                </a:lnTo>
                <a:close/>
                <a:moveTo>
                  <a:pt x="0" y="0"/>
                </a:moveTo>
                <a:lnTo>
                  <a:pt x="10866922" y="0"/>
                </a:lnTo>
                <a:lnTo>
                  <a:pt x="10866922" y="4797098"/>
                </a:lnTo>
                <a:lnTo>
                  <a:pt x="0" y="4797098"/>
                </a:lnTo>
                <a:close/>
              </a:path>
            </a:pathLst>
          </a:custGeom>
          <a:solidFill>
            <a:schemeClr val="bg1">
              <a:lumMod val="95000"/>
              <a:alpha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46DA945F-EDEA-4A6B-B8CE-5EB11736BA9E}"/>
              </a:ext>
            </a:extLst>
          </p:cNvPr>
          <p:cNvSpPr/>
          <p:nvPr/>
        </p:nvSpPr>
        <p:spPr>
          <a:xfrm>
            <a:off x="928838" y="1501510"/>
            <a:ext cx="2957656" cy="46009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531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B20A3-11D2-4E13-85BD-750348398145}"/>
              </a:ext>
            </a:extLst>
          </p:cNvPr>
          <p:cNvSpPr>
            <a:spLocks noGrp="1"/>
          </p:cNvSpPr>
          <p:nvPr>
            <p:ph type="title"/>
          </p:nvPr>
        </p:nvSpPr>
        <p:spPr/>
        <p:txBody>
          <a:bodyPr/>
          <a:lstStyle/>
          <a:p>
            <a:r>
              <a:rPr lang="en-US" altLang="zh-CN" sz="3600" dirty="0"/>
              <a:t>FLScheduler: Privacy as a Resource</a:t>
            </a:r>
            <a:endParaRPr lang="zh-CN" altLang="en-US" sz="3600" dirty="0"/>
          </a:p>
        </p:txBody>
      </p:sp>
      <p:sp>
        <p:nvSpPr>
          <p:cNvPr id="3" name="矩形 2">
            <a:extLst>
              <a:ext uri="{FF2B5EF4-FFF2-40B4-BE49-F238E27FC236}">
                <a16:creationId xmlns:a16="http://schemas.microsoft.com/office/drawing/2014/main" id="{55F38C0B-7B12-4657-93C4-C418B78BA89F}"/>
              </a:ext>
            </a:extLst>
          </p:cNvPr>
          <p:cNvSpPr/>
          <p:nvPr/>
        </p:nvSpPr>
        <p:spPr>
          <a:xfrm>
            <a:off x="4244773" y="1842500"/>
            <a:ext cx="3035851" cy="41442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8A58530-D1D1-4F3F-80D1-0C10099E2923}"/>
              </a:ext>
            </a:extLst>
          </p:cNvPr>
          <p:cNvSpPr/>
          <p:nvPr/>
        </p:nvSpPr>
        <p:spPr>
          <a:xfrm>
            <a:off x="4592246" y="5151028"/>
            <a:ext cx="2289104" cy="757417"/>
          </a:xfrm>
          <a:prstGeom prst="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Scheduler                               </a:t>
            </a:r>
            <a:endPar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07F3F54E-853F-4E3F-B235-FC671AAADC1E}"/>
              </a:ext>
            </a:extLst>
          </p:cNvPr>
          <p:cNvSpPr/>
          <p:nvPr/>
        </p:nvSpPr>
        <p:spPr>
          <a:xfrm>
            <a:off x="4611711" y="1908564"/>
            <a:ext cx="2298565" cy="816417"/>
          </a:xfrm>
          <a:prstGeom prst="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FL Coordinator</a:t>
            </a:r>
          </a:p>
        </p:txBody>
      </p:sp>
      <p:sp>
        <p:nvSpPr>
          <p:cNvPr id="6" name="箭头: 右 5">
            <a:extLst>
              <a:ext uri="{FF2B5EF4-FFF2-40B4-BE49-F238E27FC236}">
                <a16:creationId xmlns:a16="http://schemas.microsoft.com/office/drawing/2014/main" id="{BCB2CDFB-B84A-42C6-B7B0-E03C667C586A}"/>
              </a:ext>
            </a:extLst>
          </p:cNvPr>
          <p:cNvSpPr/>
          <p:nvPr/>
        </p:nvSpPr>
        <p:spPr>
          <a:xfrm rot="16200000">
            <a:off x="4310458" y="3751003"/>
            <a:ext cx="2321316" cy="38737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2B3BDD0-A5ED-4F64-A3A9-9FCC31B466E0}"/>
              </a:ext>
            </a:extLst>
          </p:cNvPr>
          <p:cNvSpPr/>
          <p:nvPr/>
        </p:nvSpPr>
        <p:spPr>
          <a:xfrm>
            <a:off x="5202755" y="1401571"/>
            <a:ext cx="1064715" cy="461665"/>
          </a:xfrm>
          <a:prstGeom prst="rect">
            <a:avLst/>
          </a:prstGeom>
        </p:spPr>
        <p:txBody>
          <a:bodyPr wrap="none">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Server </a:t>
            </a:r>
          </a:p>
        </p:txBody>
      </p:sp>
      <p:sp>
        <p:nvSpPr>
          <p:cNvPr id="99" name="文本框 98">
            <a:extLst>
              <a:ext uri="{FF2B5EF4-FFF2-40B4-BE49-F238E27FC236}">
                <a16:creationId xmlns:a16="http://schemas.microsoft.com/office/drawing/2014/main" id="{D26E05A3-B6B9-4E0F-9706-DD7EEED97FF8}"/>
              </a:ext>
            </a:extLst>
          </p:cNvPr>
          <p:cNvSpPr txBox="1"/>
          <p:nvPr/>
        </p:nvSpPr>
        <p:spPr>
          <a:xfrm>
            <a:off x="422891" y="4435043"/>
            <a:ext cx="3984812" cy="830997"/>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Different </a:t>
            </a:r>
          </a:p>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SLO requirements</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58D44BE-ECC8-4396-9629-6984FD26E2D2}"/>
              </a:ext>
            </a:extLst>
          </p:cNvPr>
          <p:cNvSpPr/>
          <p:nvPr/>
        </p:nvSpPr>
        <p:spPr>
          <a:xfrm>
            <a:off x="4363050" y="3745453"/>
            <a:ext cx="816418" cy="5023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lumMod val="95000"/>
                  <a:lumOff val="5000"/>
                </a:schemeClr>
              </a:solidFill>
            </a:endParaRPr>
          </a:p>
        </p:txBody>
      </p:sp>
      <p:sp>
        <p:nvSpPr>
          <p:cNvPr id="113" name="箭头: 右 112">
            <a:extLst>
              <a:ext uri="{FF2B5EF4-FFF2-40B4-BE49-F238E27FC236}">
                <a16:creationId xmlns:a16="http://schemas.microsoft.com/office/drawing/2014/main" id="{F3F1DDAB-369F-4C07-971E-FE6E4185ADF9}"/>
              </a:ext>
            </a:extLst>
          </p:cNvPr>
          <p:cNvSpPr/>
          <p:nvPr/>
        </p:nvSpPr>
        <p:spPr>
          <a:xfrm rot="5400000">
            <a:off x="4408613" y="4501206"/>
            <a:ext cx="820911" cy="38737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箭头: 右 113">
            <a:extLst>
              <a:ext uri="{FF2B5EF4-FFF2-40B4-BE49-F238E27FC236}">
                <a16:creationId xmlns:a16="http://schemas.microsoft.com/office/drawing/2014/main" id="{D0AF2664-28F8-488C-843C-57A924ABFB78}"/>
              </a:ext>
            </a:extLst>
          </p:cNvPr>
          <p:cNvSpPr/>
          <p:nvPr/>
        </p:nvSpPr>
        <p:spPr>
          <a:xfrm rot="10800000">
            <a:off x="7253169" y="4152081"/>
            <a:ext cx="380958" cy="387377"/>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4835A3E7-0AC6-4227-8144-436169E6CCE9}"/>
              </a:ext>
            </a:extLst>
          </p:cNvPr>
          <p:cNvCxnSpPr>
            <a:cxnSpLocks/>
          </p:cNvCxnSpPr>
          <p:nvPr/>
        </p:nvCxnSpPr>
        <p:spPr>
          <a:xfrm>
            <a:off x="7856900" y="4260625"/>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6941A749-7A4E-42DA-9BC5-B2878C5004F9}"/>
              </a:ext>
            </a:extLst>
          </p:cNvPr>
          <p:cNvSpPr/>
          <p:nvPr/>
        </p:nvSpPr>
        <p:spPr>
          <a:xfrm rot="5400000">
            <a:off x="9248127" y="3958299"/>
            <a:ext cx="80062" cy="5245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endParaRPr lang="zh-CN" altLang="en-US" dirty="0"/>
          </a:p>
        </p:txBody>
      </p:sp>
      <p:sp>
        <p:nvSpPr>
          <p:cNvPr id="118" name="矩形 117">
            <a:extLst>
              <a:ext uri="{FF2B5EF4-FFF2-40B4-BE49-F238E27FC236}">
                <a16:creationId xmlns:a16="http://schemas.microsoft.com/office/drawing/2014/main" id="{E2DB695D-D0BD-474C-8EAC-8183EF399ADD}"/>
              </a:ext>
            </a:extLst>
          </p:cNvPr>
          <p:cNvSpPr/>
          <p:nvPr/>
        </p:nvSpPr>
        <p:spPr>
          <a:xfrm>
            <a:off x="8261987" y="4367846"/>
            <a:ext cx="1276311" cy="369332"/>
          </a:xfrm>
          <a:prstGeom prst="rect">
            <a:avLst/>
          </a:prstGeom>
        </p:spPr>
        <p:txBody>
          <a:bodyPr wrap="none">
            <a:spAutoFit/>
          </a:bodyPr>
          <a:lstStyle/>
          <a:p>
            <a:r>
              <a:rPr lang="en-US" altLang="zh-CN" b="1" dirty="0"/>
              <a:t>Device # 1</a:t>
            </a:r>
            <a:endParaRPr lang="zh-CN" altLang="en-US" b="1" dirty="0"/>
          </a:p>
        </p:txBody>
      </p:sp>
      <p:sp>
        <p:nvSpPr>
          <p:cNvPr id="119" name="矩形 118">
            <a:extLst>
              <a:ext uri="{FF2B5EF4-FFF2-40B4-BE49-F238E27FC236}">
                <a16:creationId xmlns:a16="http://schemas.microsoft.com/office/drawing/2014/main" id="{BC456EC1-C0FE-46C2-BABF-0770DAE3853C}"/>
              </a:ext>
            </a:extLst>
          </p:cNvPr>
          <p:cNvSpPr/>
          <p:nvPr/>
        </p:nvSpPr>
        <p:spPr>
          <a:xfrm>
            <a:off x="7684281" y="4095325"/>
            <a:ext cx="3399583" cy="188601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509A55AA-DF41-4A31-8850-5655D8980750}"/>
              </a:ext>
            </a:extLst>
          </p:cNvPr>
          <p:cNvSpPr/>
          <p:nvPr/>
        </p:nvSpPr>
        <p:spPr>
          <a:xfrm>
            <a:off x="7755333" y="4605181"/>
            <a:ext cx="2885223" cy="1310362"/>
          </a:xfrm>
          <a:prstGeom prst="rect">
            <a:avLst/>
          </a:prstGeom>
          <a:solidFill>
            <a:srgbClr val="F9F4CF"/>
          </a:solidFill>
          <a:ln w="19050">
            <a:solidFill>
              <a:srgbClr val="F9F4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CFB9C00C-B7A0-4DDB-9A7B-567A57396ADD}"/>
                  </a:ext>
                </a:extLst>
              </p:cNvPr>
              <p:cNvSpPr/>
              <p:nvPr/>
            </p:nvSpPr>
            <p:spPr>
              <a:xfrm>
                <a:off x="8149037" y="5357655"/>
                <a:ext cx="530942" cy="478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smtClean="0">
                            <a:latin typeface="Cambria Math" panose="02040503050406030204" pitchFamily="18" charset="0"/>
                          </a:rPr>
                          <m:t>B</m:t>
                        </m:r>
                      </m:e>
                      <m:sub>
                        <m:r>
                          <a:rPr lang="en-US" altLang="zh-CN">
                            <a:latin typeface="Cambria Math" panose="02040503050406030204" pitchFamily="18" charset="0"/>
                          </a:rPr>
                          <m:t>1</m:t>
                        </m:r>
                      </m:sub>
                    </m:sSub>
                  </m:oMath>
                </a14:m>
                <a:endParaRPr lang="zh-CN" altLang="en-US" dirty="0"/>
              </a:p>
            </p:txBody>
          </p:sp>
        </mc:Choice>
        <mc:Fallback xmlns="">
          <p:sp>
            <p:nvSpPr>
              <p:cNvPr id="121" name="矩形 120">
                <a:extLst>
                  <a:ext uri="{FF2B5EF4-FFF2-40B4-BE49-F238E27FC236}">
                    <a16:creationId xmlns:a16="http://schemas.microsoft.com/office/drawing/2014/main" id="{CFB9C00C-B7A0-4DDB-9A7B-567A57396ADD}"/>
                  </a:ext>
                </a:extLst>
              </p:cNvPr>
              <p:cNvSpPr>
                <a:spLocks noRot="1" noChangeAspect="1" noMove="1" noResize="1" noEditPoints="1" noAdjustHandles="1" noChangeArrowheads="1" noChangeShapeType="1" noTextEdit="1"/>
              </p:cNvSpPr>
              <p:nvPr/>
            </p:nvSpPr>
            <p:spPr>
              <a:xfrm>
                <a:off x="8149037" y="5357655"/>
                <a:ext cx="530942" cy="478851"/>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p:cxnSp>
        <p:nvCxnSpPr>
          <p:cNvPr id="122" name="直接箭头连接符 121">
            <a:extLst>
              <a:ext uri="{FF2B5EF4-FFF2-40B4-BE49-F238E27FC236}">
                <a16:creationId xmlns:a16="http://schemas.microsoft.com/office/drawing/2014/main" id="{3189DCDB-7052-4C17-A0BF-69D54DE6B4C3}"/>
              </a:ext>
            </a:extLst>
          </p:cNvPr>
          <p:cNvCxnSpPr>
            <a:cxnSpLocks/>
          </p:cNvCxnSpPr>
          <p:nvPr/>
        </p:nvCxnSpPr>
        <p:spPr>
          <a:xfrm>
            <a:off x="8107514" y="5855483"/>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BEA4C7E4-E244-49CA-A89C-C3BA65A28047}"/>
              </a:ext>
            </a:extLst>
          </p:cNvPr>
          <p:cNvCxnSpPr>
            <a:cxnSpLocks/>
          </p:cNvCxnSpPr>
          <p:nvPr/>
        </p:nvCxnSpPr>
        <p:spPr>
          <a:xfrm flipV="1">
            <a:off x="8111311" y="5125244"/>
            <a:ext cx="0" cy="730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11B036F1-2BB2-4278-8CA3-2067F58ED08B}"/>
              </a:ext>
            </a:extLst>
          </p:cNvPr>
          <p:cNvSpPr/>
          <p:nvPr/>
        </p:nvSpPr>
        <p:spPr>
          <a:xfrm>
            <a:off x="7942215" y="4563039"/>
            <a:ext cx="2511458" cy="461665"/>
          </a:xfrm>
          <a:prstGeom prst="rect">
            <a:avLst/>
          </a:prstGeom>
        </p:spPr>
        <p:txBody>
          <a:bodyPr wrap="none">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Access Controller</a:t>
            </a:r>
          </a:p>
        </p:txBody>
      </p:sp>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191767C1-FD57-4D8C-ACBC-594E9D2E74E7}"/>
                  </a:ext>
                </a:extLst>
              </p:cNvPr>
              <p:cNvSpPr/>
              <p:nvPr/>
            </p:nvSpPr>
            <p:spPr>
              <a:xfrm>
                <a:off x="7755333" y="4179364"/>
                <a:ext cx="2885223" cy="419186"/>
              </a:xfrm>
              <a:prstGeom prst="rect">
                <a:avLst/>
              </a:prstGeom>
              <a:solidFill>
                <a:srgbClr val="C3ECBF"/>
              </a:solidFill>
              <a:ln>
                <a:solidFill>
                  <a:srgbClr val="C3EC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i="1">
                            <a:solidFill>
                              <a:schemeClr val="tx1">
                                <a:lumMod val="95000"/>
                                <a:lumOff val="5000"/>
                              </a:schemeClr>
                            </a:solidFill>
                            <a:latin typeface="Cambria Math" panose="02040503050406030204" pitchFamily="18" charset="0"/>
                            <a:cs typeface="Times New Roman" panose="02020603050405020304" pitchFamily="18" charset="0"/>
                          </a:rPr>
                        </m:ctrlPr>
                      </m:sSubPr>
                      <m:e>
                        <m:r>
                          <m:rPr>
                            <m:sty m:val="p"/>
                          </m:rPr>
                          <a:rPr lang="zh-CN" altLang="en-US" sz="2400" b="0" i="1">
                            <a:solidFill>
                              <a:schemeClr val="tx1">
                                <a:lumMod val="95000"/>
                                <a:lumOff val="5000"/>
                              </a:schemeClr>
                            </a:solidFill>
                            <a:latin typeface="Cambria Math" panose="02040503050406030204" pitchFamily="18" charset="0"/>
                            <a:cs typeface="Times New Roman" panose="02020603050405020304" pitchFamily="18" charset="0"/>
                          </a:rPr>
                          <m:t>ε</m:t>
                        </m:r>
                      </m:e>
                      <m:sub>
                        <m:r>
                          <a:rPr lang="en-US" altLang="zh-CN" sz="2400" b="0" i="1">
                            <a:solidFill>
                              <a:schemeClr val="tx1">
                                <a:lumMod val="95000"/>
                                <a:lumOff val="5000"/>
                              </a:schemeClr>
                            </a:solidFill>
                            <a:latin typeface="Cambria Math" panose="02040503050406030204" pitchFamily="18" charset="0"/>
                            <a:cs typeface="Times New Roman" panose="02020603050405020304" pitchFamily="18" charset="0"/>
                          </a:rPr>
                          <m:t>0</m:t>
                        </m:r>
                      </m:sub>
                    </m:sSub>
                  </m:oMath>
                </a14:m>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-LDP randomness</a:t>
                </a:r>
              </a:p>
            </p:txBody>
          </p:sp>
        </mc:Choice>
        <mc:Fallback xmlns="">
          <p:sp>
            <p:nvSpPr>
              <p:cNvPr id="125" name="矩形 124">
                <a:extLst>
                  <a:ext uri="{FF2B5EF4-FFF2-40B4-BE49-F238E27FC236}">
                    <a16:creationId xmlns:a16="http://schemas.microsoft.com/office/drawing/2014/main" id="{191767C1-FD57-4D8C-ACBC-594E9D2E74E7}"/>
                  </a:ext>
                </a:extLst>
              </p:cNvPr>
              <p:cNvSpPr>
                <a:spLocks noRot="1" noChangeAspect="1" noMove="1" noResize="1" noEditPoints="1" noAdjustHandles="1" noChangeArrowheads="1" noChangeShapeType="1" noTextEdit="1"/>
              </p:cNvSpPr>
              <p:nvPr/>
            </p:nvSpPr>
            <p:spPr>
              <a:xfrm>
                <a:off x="7755333" y="4179364"/>
                <a:ext cx="2885223" cy="419186"/>
              </a:xfrm>
              <a:prstGeom prst="rect">
                <a:avLst/>
              </a:prstGeom>
              <a:blipFill>
                <a:blip r:embed="rId4"/>
                <a:stretch>
                  <a:fillRect t="-15714" b="-35714"/>
                </a:stretch>
              </a:blipFill>
              <a:ln>
                <a:solidFill>
                  <a:srgbClr val="C3ECBF"/>
                </a:solidFill>
              </a:ln>
            </p:spPr>
            <p:txBody>
              <a:bodyPr/>
              <a:lstStyle/>
              <a:p>
                <a:r>
                  <a:rPr lang="zh-CN" altLang="en-US">
                    <a:noFill/>
                  </a:rPr>
                  <a:t> </a:t>
                </a:r>
              </a:p>
            </p:txBody>
          </p:sp>
        </mc:Fallback>
      </mc:AlternateContent>
      <p:sp>
        <p:nvSpPr>
          <p:cNvPr id="126" name="文本框 125">
            <a:extLst>
              <a:ext uri="{FF2B5EF4-FFF2-40B4-BE49-F238E27FC236}">
                <a16:creationId xmlns:a16="http://schemas.microsoft.com/office/drawing/2014/main" id="{8B564F98-3A1E-4DC6-A7F3-B73C97AFB061}"/>
              </a:ext>
            </a:extLst>
          </p:cNvPr>
          <p:cNvSpPr txBox="1"/>
          <p:nvPr/>
        </p:nvSpPr>
        <p:spPr>
          <a:xfrm>
            <a:off x="8892452" y="3710553"/>
            <a:ext cx="677108" cy="560594"/>
          </a:xfrm>
          <a:prstGeom prst="rect">
            <a:avLst/>
          </a:prstGeom>
          <a:noFill/>
        </p:spPr>
        <p:txBody>
          <a:bodyPr vert="eaVert" wrap="square" rtlCol="0">
            <a:spAutoFit/>
          </a:bodyPr>
          <a:lstStyle/>
          <a:p>
            <a:r>
              <a:rPr lang="en-US" altLang="zh-CN" sz="3200" dirty="0"/>
              <a:t>…</a:t>
            </a:r>
            <a:endParaRPr lang="zh-CN" altLang="en-US" sz="3200" dirty="0"/>
          </a:p>
        </p:txBody>
      </p:sp>
      <p:cxnSp>
        <p:nvCxnSpPr>
          <p:cNvPr id="127" name="直接箭头连接符 126">
            <a:extLst>
              <a:ext uri="{FF2B5EF4-FFF2-40B4-BE49-F238E27FC236}">
                <a16:creationId xmlns:a16="http://schemas.microsoft.com/office/drawing/2014/main" id="{48C09998-CA3E-4F7F-99DA-6A26214F2D8C}"/>
              </a:ext>
            </a:extLst>
          </p:cNvPr>
          <p:cNvCxnSpPr>
            <a:cxnSpLocks/>
          </p:cNvCxnSpPr>
          <p:nvPr/>
        </p:nvCxnSpPr>
        <p:spPr>
          <a:xfrm>
            <a:off x="7864547" y="1981301"/>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A13115D9-68E0-41EE-A31D-628DDA6BF1BF}"/>
              </a:ext>
            </a:extLst>
          </p:cNvPr>
          <p:cNvSpPr/>
          <p:nvPr/>
        </p:nvSpPr>
        <p:spPr>
          <a:xfrm rot="5400000">
            <a:off x="9255774" y="1678975"/>
            <a:ext cx="80062" cy="5245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endParaRPr lang="zh-CN" altLang="en-US" dirty="0"/>
          </a:p>
        </p:txBody>
      </p:sp>
      <p:sp>
        <p:nvSpPr>
          <p:cNvPr id="129" name="矩形 128">
            <a:extLst>
              <a:ext uri="{FF2B5EF4-FFF2-40B4-BE49-F238E27FC236}">
                <a16:creationId xmlns:a16="http://schemas.microsoft.com/office/drawing/2014/main" id="{DE68AF58-3989-4BDE-8A6B-5FECD5BBE3A1}"/>
              </a:ext>
            </a:extLst>
          </p:cNvPr>
          <p:cNvSpPr/>
          <p:nvPr/>
        </p:nvSpPr>
        <p:spPr>
          <a:xfrm>
            <a:off x="8269634" y="2088522"/>
            <a:ext cx="1276311" cy="369332"/>
          </a:xfrm>
          <a:prstGeom prst="rect">
            <a:avLst/>
          </a:prstGeom>
        </p:spPr>
        <p:txBody>
          <a:bodyPr wrap="none">
            <a:spAutoFit/>
          </a:bodyPr>
          <a:lstStyle/>
          <a:p>
            <a:r>
              <a:rPr lang="en-US" altLang="zh-CN" b="1" dirty="0"/>
              <a:t>Device # 1</a:t>
            </a:r>
            <a:endParaRPr lang="zh-CN" altLang="en-US" b="1" dirty="0"/>
          </a:p>
        </p:txBody>
      </p:sp>
      <p:sp>
        <p:nvSpPr>
          <p:cNvPr id="130" name="矩形 129">
            <a:extLst>
              <a:ext uri="{FF2B5EF4-FFF2-40B4-BE49-F238E27FC236}">
                <a16:creationId xmlns:a16="http://schemas.microsoft.com/office/drawing/2014/main" id="{E5C903C4-CE43-49AE-B446-0A7660AF2734}"/>
              </a:ext>
            </a:extLst>
          </p:cNvPr>
          <p:cNvSpPr/>
          <p:nvPr/>
        </p:nvSpPr>
        <p:spPr>
          <a:xfrm>
            <a:off x="7686566" y="1847694"/>
            <a:ext cx="3397298" cy="18844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矩形 130">
            <a:extLst>
              <a:ext uri="{FF2B5EF4-FFF2-40B4-BE49-F238E27FC236}">
                <a16:creationId xmlns:a16="http://schemas.microsoft.com/office/drawing/2014/main" id="{1032EFD1-3429-477A-8113-CEF4EC3EFE80}"/>
              </a:ext>
            </a:extLst>
          </p:cNvPr>
          <p:cNvSpPr/>
          <p:nvPr/>
        </p:nvSpPr>
        <p:spPr>
          <a:xfrm>
            <a:off x="7776354" y="2325857"/>
            <a:ext cx="2864202" cy="1335047"/>
          </a:xfrm>
          <a:prstGeom prst="rect">
            <a:avLst/>
          </a:prstGeom>
          <a:solidFill>
            <a:srgbClr val="F9F4CF"/>
          </a:solidFill>
          <a:ln w="19050">
            <a:solidFill>
              <a:srgbClr val="F9F4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5C20E6D0-AAC8-44E5-80AA-80932278FB0C}"/>
                  </a:ext>
                </a:extLst>
              </p:cNvPr>
              <p:cNvSpPr/>
              <p:nvPr/>
            </p:nvSpPr>
            <p:spPr>
              <a:xfrm>
                <a:off x="8171081" y="3088545"/>
                <a:ext cx="530942" cy="478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smtClean="0">
                            <a:latin typeface="Cambria Math" panose="02040503050406030204" pitchFamily="18" charset="0"/>
                          </a:rPr>
                          <m:t>B</m:t>
                        </m:r>
                      </m:e>
                      <m:sub>
                        <m:r>
                          <a:rPr lang="en-US" altLang="zh-CN" sz="2000">
                            <a:latin typeface="Cambria Math" panose="02040503050406030204" pitchFamily="18" charset="0"/>
                          </a:rPr>
                          <m:t>1</m:t>
                        </m:r>
                      </m:sub>
                    </m:sSub>
                  </m:oMath>
                </a14:m>
                <a:endParaRPr lang="zh-CN" altLang="en-US" sz="2000" dirty="0"/>
              </a:p>
            </p:txBody>
          </p:sp>
        </mc:Choice>
        <mc:Fallback xmlns="">
          <p:sp>
            <p:nvSpPr>
              <p:cNvPr id="132" name="矩形 131">
                <a:extLst>
                  <a:ext uri="{FF2B5EF4-FFF2-40B4-BE49-F238E27FC236}">
                    <a16:creationId xmlns:a16="http://schemas.microsoft.com/office/drawing/2014/main" id="{5C20E6D0-AAC8-44E5-80AA-80932278FB0C}"/>
                  </a:ext>
                </a:extLst>
              </p:cNvPr>
              <p:cNvSpPr>
                <a:spLocks noRot="1" noChangeAspect="1" noMove="1" noResize="1" noEditPoints="1" noAdjustHandles="1" noChangeArrowheads="1" noChangeShapeType="1" noTextEdit="1"/>
              </p:cNvSpPr>
              <p:nvPr/>
            </p:nvSpPr>
            <p:spPr>
              <a:xfrm>
                <a:off x="8171081" y="3088545"/>
                <a:ext cx="530942" cy="478851"/>
              </a:xfrm>
              <a:prstGeom prst="rect">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33" name="直接箭头连接符 132">
            <a:extLst>
              <a:ext uri="{FF2B5EF4-FFF2-40B4-BE49-F238E27FC236}">
                <a16:creationId xmlns:a16="http://schemas.microsoft.com/office/drawing/2014/main" id="{27ABE42C-19EA-4FCD-8171-2E024506C00B}"/>
              </a:ext>
            </a:extLst>
          </p:cNvPr>
          <p:cNvCxnSpPr>
            <a:cxnSpLocks/>
          </p:cNvCxnSpPr>
          <p:nvPr/>
        </p:nvCxnSpPr>
        <p:spPr>
          <a:xfrm>
            <a:off x="8129558" y="3586373"/>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40267A97-E525-49D7-8329-5153A9D0E6E7}"/>
              </a:ext>
            </a:extLst>
          </p:cNvPr>
          <p:cNvSpPr txBox="1"/>
          <p:nvPr/>
        </p:nvSpPr>
        <p:spPr>
          <a:xfrm>
            <a:off x="9811259" y="3182294"/>
            <a:ext cx="788513"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time</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135" name="直接箭头连接符 134">
            <a:extLst>
              <a:ext uri="{FF2B5EF4-FFF2-40B4-BE49-F238E27FC236}">
                <a16:creationId xmlns:a16="http://schemas.microsoft.com/office/drawing/2014/main" id="{716C47D8-155D-441E-8698-0DAB3E25F8E4}"/>
              </a:ext>
            </a:extLst>
          </p:cNvPr>
          <p:cNvCxnSpPr>
            <a:cxnSpLocks/>
          </p:cNvCxnSpPr>
          <p:nvPr/>
        </p:nvCxnSpPr>
        <p:spPr>
          <a:xfrm flipV="1">
            <a:off x="8133355" y="2856134"/>
            <a:ext cx="0" cy="730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本框 135">
            <a:extLst>
              <a:ext uri="{FF2B5EF4-FFF2-40B4-BE49-F238E27FC236}">
                <a16:creationId xmlns:a16="http://schemas.microsoft.com/office/drawing/2014/main" id="{A3423F3B-6400-44F9-82B1-E6766FB710BF}"/>
              </a:ext>
            </a:extLst>
          </p:cNvPr>
          <p:cNvSpPr txBox="1"/>
          <p:nvPr/>
        </p:nvSpPr>
        <p:spPr>
          <a:xfrm>
            <a:off x="8072814" y="2621730"/>
            <a:ext cx="959985" cy="830997"/>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budget </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7" name="矩形 136">
            <a:extLst>
              <a:ext uri="{FF2B5EF4-FFF2-40B4-BE49-F238E27FC236}">
                <a16:creationId xmlns:a16="http://schemas.microsoft.com/office/drawing/2014/main" id="{84A06D94-859F-4B6D-B975-3D69981E6315}"/>
              </a:ext>
            </a:extLst>
          </p:cNvPr>
          <p:cNvSpPr/>
          <p:nvPr/>
        </p:nvSpPr>
        <p:spPr>
          <a:xfrm>
            <a:off x="7975277" y="2277855"/>
            <a:ext cx="2511458" cy="461665"/>
          </a:xfrm>
          <a:prstGeom prst="rect">
            <a:avLst/>
          </a:prstGeom>
        </p:spPr>
        <p:txBody>
          <a:bodyPr wrap="none">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Access Controller</a:t>
            </a: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0F2AC7C0-415C-4F1A-9AB1-6684D0C85E9E}"/>
                  </a:ext>
                </a:extLst>
              </p:cNvPr>
              <p:cNvSpPr/>
              <p:nvPr/>
            </p:nvSpPr>
            <p:spPr>
              <a:xfrm>
                <a:off x="7776355" y="1910789"/>
                <a:ext cx="2864202" cy="419186"/>
              </a:xfrm>
              <a:prstGeom prst="rect">
                <a:avLst/>
              </a:prstGeom>
              <a:solidFill>
                <a:srgbClr val="C3ECBF"/>
              </a:solidFill>
              <a:ln>
                <a:solidFill>
                  <a:srgbClr val="C3EC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i="1">
                            <a:solidFill>
                              <a:schemeClr val="tx1">
                                <a:lumMod val="95000"/>
                                <a:lumOff val="5000"/>
                              </a:schemeClr>
                            </a:solidFill>
                            <a:latin typeface="Cambria Math" panose="02040503050406030204" pitchFamily="18" charset="0"/>
                            <a:cs typeface="Times New Roman" panose="02020603050405020304" pitchFamily="18" charset="0"/>
                          </a:rPr>
                        </m:ctrlPr>
                      </m:sSubPr>
                      <m:e>
                        <m:r>
                          <m:rPr>
                            <m:sty m:val="p"/>
                          </m:rPr>
                          <a:rPr lang="zh-CN" altLang="en-US" sz="2400" b="0" i="1">
                            <a:solidFill>
                              <a:schemeClr val="tx1">
                                <a:lumMod val="95000"/>
                                <a:lumOff val="5000"/>
                              </a:schemeClr>
                            </a:solidFill>
                            <a:latin typeface="Cambria Math" panose="02040503050406030204" pitchFamily="18" charset="0"/>
                            <a:cs typeface="Times New Roman" panose="02020603050405020304" pitchFamily="18" charset="0"/>
                          </a:rPr>
                          <m:t>ε</m:t>
                        </m:r>
                      </m:e>
                      <m:sub>
                        <m:r>
                          <a:rPr lang="en-US" altLang="zh-CN" sz="2400" b="0" i="1">
                            <a:solidFill>
                              <a:schemeClr val="tx1">
                                <a:lumMod val="95000"/>
                                <a:lumOff val="5000"/>
                              </a:schemeClr>
                            </a:solidFill>
                            <a:latin typeface="Cambria Math" panose="02040503050406030204" pitchFamily="18" charset="0"/>
                            <a:cs typeface="Times New Roman" panose="02020603050405020304" pitchFamily="18" charset="0"/>
                          </a:rPr>
                          <m:t>0</m:t>
                        </m:r>
                      </m:sub>
                    </m:sSub>
                  </m:oMath>
                </a14:m>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LDP randomness</a:t>
                </a:r>
              </a:p>
            </p:txBody>
          </p:sp>
        </mc:Choice>
        <mc:Fallback xmlns="">
          <p:sp>
            <p:nvSpPr>
              <p:cNvPr id="138" name="矩形 137">
                <a:extLst>
                  <a:ext uri="{FF2B5EF4-FFF2-40B4-BE49-F238E27FC236}">
                    <a16:creationId xmlns:a16="http://schemas.microsoft.com/office/drawing/2014/main" id="{0F2AC7C0-415C-4F1A-9AB1-6684D0C85E9E}"/>
                  </a:ext>
                </a:extLst>
              </p:cNvPr>
              <p:cNvSpPr>
                <a:spLocks noRot="1" noChangeAspect="1" noMove="1" noResize="1" noEditPoints="1" noAdjustHandles="1" noChangeArrowheads="1" noChangeShapeType="1" noTextEdit="1"/>
              </p:cNvSpPr>
              <p:nvPr/>
            </p:nvSpPr>
            <p:spPr>
              <a:xfrm>
                <a:off x="7776355" y="1910789"/>
                <a:ext cx="2864202" cy="419186"/>
              </a:xfrm>
              <a:prstGeom prst="rect">
                <a:avLst/>
              </a:prstGeom>
              <a:blipFill>
                <a:blip r:embed="rId6"/>
                <a:stretch>
                  <a:fillRect t="-14085" b="-35211"/>
                </a:stretch>
              </a:blipFill>
              <a:ln>
                <a:solidFill>
                  <a:srgbClr val="C3ECBF"/>
                </a:solidFill>
              </a:ln>
            </p:spPr>
            <p:txBody>
              <a:bodyPr/>
              <a:lstStyle/>
              <a:p>
                <a:r>
                  <a:rPr lang="zh-CN" altLang="en-US">
                    <a:noFill/>
                  </a:rPr>
                  <a:t> </a:t>
                </a:r>
              </a:p>
            </p:txBody>
          </p:sp>
        </mc:Fallback>
      </mc:AlternateContent>
      <p:sp>
        <p:nvSpPr>
          <p:cNvPr id="139" name="矩形 138">
            <a:extLst>
              <a:ext uri="{FF2B5EF4-FFF2-40B4-BE49-F238E27FC236}">
                <a16:creationId xmlns:a16="http://schemas.microsoft.com/office/drawing/2014/main" id="{21480FA5-9318-44CF-803F-3ECD92151F9E}"/>
              </a:ext>
            </a:extLst>
          </p:cNvPr>
          <p:cNvSpPr/>
          <p:nvPr/>
        </p:nvSpPr>
        <p:spPr>
          <a:xfrm>
            <a:off x="10636977" y="2566394"/>
            <a:ext cx="492443"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140" name="矩形 139">
            <a:extLst>
              <a:ext uri="{FF2B5EF4-FFF2-40B4-BE49-F238E27FC236}">
                <a16:creationId xmlns:a16="http://schemas.microsoft.com/office/drawing/2014/main" id="{6F057193-885A-4D66-8FCA-6554014CE9D1}"/>
              </a:ext>
            </a:extLst>
          </p:cNvPr>
          <p:cNvSpPr/>
          <p:nvPr/>
        </p:nvSpPr>
        <p:spPr>
          <a:xfrm>
            <a:off x="10580978" y="4888515"/>
            <a:ext cx="595035"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#m</a:t>
            </a:r>
            <a:endParaRPr lang="zh-CN" altLang="en-US" sz="2400" dirty="0">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4ADAE8E0-5367-490E-BBED-44257D11B99D}"/>
              </a:ext>
            </a:extLst>
          </p:cNvPr>
          <p:cNvSpPr/>
          <p:nvPr/>
        </p:nvSpPr>
        <p:spPr>
          <a:xfrm>
            <a:off x="8685068" y="1416787"/>
            <a:ext cx="1252266" cy="461665"/>
          </a:xfrm>
          <a:prstGeom prst="rect">
            <a:avLst/>
          </a:prstGeom>
        </p:spPr>
        <p:txBody>
          <a:bodyPr wrap="none">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Devices </a:t>
            </a:r>
          </a:p>
        </p:txBody>
      </p:sp>
      <p:sp>
        <p:nvSpPr>
          <p:cNvPr id="142" name="箭头: 右 141">
            <a:extLst>
              <a:ext uri="{FF2B5EF4-FFF2-40B4-BE49-F238E27FC236}">
                <a16:creationId xmlns:a16="http://schemas.microsoft.com/office/drawing/2014/main" id="{B2E2E2DE-B33E-4B9F-B21E-72BC1161E751}"/>
              </a:ext>
            </a:extLst>
          </p:cNvPr>
          <p:cNvSpPr/>
          <p:nvPr/>
        </p:nvSpPr>
        <p:spPr>
          <a:xfrm>
            <a:off x="3917508" y="3770041"/>
            <a:ext cx="299461" cy="38737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2E899F13-D737-4678-A147-E321BE4B83D0}"/>
                  </a:ext>
                </a:extLst>
              </p:cNvPr>
              <p:cNvSpPr/>
              <p:nvPr/>
            </p:nvSpPr>
            <p:spPr>
              <a:xfrm>
                <a:off x="8722146" y="3090975"/>
                <a:ext cx="532803" cy="473989"/>
              </a:xfrm>
              <a:prstGeom prst="rect">
                <a:avLst/>
              </a:prstGeom>
              <a:gradFill flip="none" rotWithShape="1">
                <a:gsLst>
                  <a:gs pos="24000">
                    <a:schemeClr val="tx1"/>
                  </a:gs>
                  <a:gs pos="23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𝐵</m:t>
                          </m:r>
                        </m:e>
                        <m:sub>
                          <m:r>
                            <a:rPr lang="en-US" altLang="zh-CN" sz="2000">
                              <a:latin typeface="Cambria Math" panose="02040503050406030204" pitchFamily="18" charset="0"/>
                            </a:rPr>
                            <m:t>2</m:t>
                          </m:r>
                        </m:sub>
                      </m:sSub>
                    </m:oMath>
                  </m:oMathPara>
                </a14:m>
                <a:endParaRPr lang="zh-CN" altLang="en-US" sz="2000" dirty="0"/>
              </a:p>
            </p:txBody>
          </p:sp>
        </mc:Choice>
        <mc:Fallback xmlns="">
          <p:sp>
            <p:nvSpPr>
              <p:cNvPr id="152" name="矩形 151">
                <a:extLst>
                  <a:ext uri="{FF2B5EF4-FFF2-40B4-BE49-F238E27FC236}">
                    <a16:creationId xmlns:a16="http://schemas.microsoft.com/office/drawing/2014/main" id="{2E899F13-D737-4678-A147-E321BE4B83D0}"/>
                  </a:ext>
                </a:extLst>
              </p:cNvPr>
              <p:cNvSpPr>
                <a:spLocks noRot="1" noChangeAspect="1" noMove="1" noResize="1" noEditPoints="1" noAdjustHandles="1" noChangeArrowheads="1" noChangeShapeType="1" noTextEdit="1"/>
              </p:cNvSpPr>
              <p:nvPr/>
            </p:nvSpPr>
            <p:spPr>
              <a:xfrm>
                <a:off x="8722146" y="3090975"/>
                <a:ext cx="532803" cy="47398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矩形 152">
                <a:extLst>
                  <a:ext uri="{FF2B5EF4-FFF2-40B4-BE49-F238E27FC236}">
                    <a16:creationId xmlns:a16="http://schemas.microsoft.com/office/drawing/2014/main" id="{65B66CC1-7EEB-42AD-851E-838F26D84FFD}"/>
                  </a:ext>
                </a:extLst>
              </p:cNvPr>
              <p:cNvSpPr/>
              <p:nvPr/>
            </p:nvSpPr>
            <p:spPr>
              <a:xfrm>
                <a:off x="9280907" y="3090975"/>
                <a:ext cx="547914" cy="493709"/>
              </a:xfrm>
              <a:prstGeom prst="rect">
                <a:avLst/>
              </a:prstGeom>
              <a:gradFill flip="none" rotWithShape="1">
                <a:gsLst>
                  <a:gs pos="85000">
                    <a:schemeClr val="tx1"/>
                  </a:gs>
                  <a:gs pos="82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a:solidFill>
                                <a:schemeClr val="tx1"/>
                              </a:solidFill>
                              <a:latin typeface="Cambria Math" panose="02040503050406030204" pitchFamily="18" charset="0"/>
                            </a:rPr>
                            <m:t>  </m:t>
                          </m:r>
                          <m:r>
                            <a:rPr lang="en-US" altLang="zh-CN" sz="2000">
                              <a:solidFill>
                                <a:schemeClr val="tx1"/>
                              </a:solidFill>
                              <a:latin typeface="Cambria Math" panose="02040503050406030204" pitchFamily="18" charset="0"/>
                            </a:rPr>
                            <m:t>𝐵</m:t>
                          </m:r>
                        </m:e>
                        <m:sub>
                          <m:r>
                            <a:rPr lang="en-US" altLang="zh-CN" sz="2000">
                              <a:solidFill>
                                <a:schemeClr val="tx1"/>
                              </a:solidFill>
                              <a:latin typeface="Cambria Math" panose="02040503050406030204" pitchFamily="18" charset="0"/>
                            </a:rPr>
                            <m:t>3</m:t>
                          </m:r>
                        </m:sub>
                      </m:sSub>
                    </m:oMath>
                  </m:oMathPara>
                </a14:m>
                <a:endParaRPr lang="zh-CN" altLang="en-US" sz="2000" dirty="0">
                  <a:solidFill>
                    <a:schemeClr val="tx1"/>
                  </a:solidFill>
                </a:endParaRPr>
              </a:p>
            </p:txBody>
          </p:sp>
        </mc:Choice>
        <mc:Fallback xmlns="">
          <p:sp>
            <p:nvSpPr>
              <p:cNvPr id="153" name="矩形 152">
                <a:extLst>
                  <a:ext uri="{FF2B5EF4-FFF2-40B4-BE49-F238E27FC236}">
                    <a16:creationId xmlns:a16="http://schemas.microsoft.com/office/drawing/2014/main" id="{65B66CC1-7EEB-42AD-851E-838F26D84FFD}"/>
                  </a:ext>
                </a:extLst>
              </p:cNvPr>
              <p:cNvSpPr>
                <a:spLocks noRot="1" noChangeAspect="1" noMove="1" noResize="1" noEditPoints="1" noAdjustHandles="1" noChangeArrowheads="1" noChangeShapeType="1" noTextEdit="1"/>
              </p:cNvSpPr>
              <p:nvPr/>
            </p:nvSpPr>
            <p:spPr>
              <a:xfrm>
                <a:off x="9280907" y="3090975"/>
                <a:ext cx="547914" cy="49370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85593431-CEBF-4680-890A-CFCC6AE5B4EE}"/>
                  </a:ext>
                </a:extLst>
              </p:cNvPr>
              <p:cNvSpPr/>
              <p:nvPr/>
            </p:nvSpPr>
            <p:spPr>
              <a:xfrm>
                <a:off x="8706724" y="5361773"/>
                <a:ext cx="547914" cy="493709"/>
              </a:xfrm>
              <a:prstGeom prst="rect">
                <a:avLst/>
              </a:prstGeom>
              <a:gradFill flip="none" rotWithShape="1">
                <a:gsLst>
                  <a:gs pos="85000">
                    <a:schemeClr val="tx1"/>
                  </a:gs>
                  <a:gs pos="82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  </m:t>
                          </m:r>
                          <m:r>
                            <a:rPr lang="en-US" altLang="zh-CN">
                              <a:solidFill>
                                <a:schemeClr val="tx1"/>
                              </a:solidFill>
                              <a:latin typeface="Cambria Math" panose="02040503050406030204" pitchFamily="18" charset="0"/>
                            </a:rPr>
                            <m:t>𝐵</m:t>
                          </m:r>
                        </m:e>
                        <m:sub>
                          <m:r>
                            <a:rPr lang="en-US" altLang="zh-CN" b="0" i="0"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154" name="矩形 153">
                <a:extLst>
                  <a:ext uri="{FF2B5EF4-FFF2-40B4-BE49-F238E27FC236}">
                    <a16:creationId xmlns:a16="http://schemas.microsoft.com/office/drawing/2014/main" id="{85593431-CEBF-4680-890A-CFCC6AE5B4EE}"/>
                  </a:ext>
                </a:extLst>
              </p:cNvPr>
              <p:cNvSpPr>
                <a:spLocks noRot="1" noChangeAspect="1" noMove="1" noResize="1" noEditPoints="1" noAdjustHandles="1" noChangeArrowheads="1" noChangeShapeType="1" noTextEdit="1"/>
              </p:cNvSpPr>
              <p:nvPr/>
            </p:nvSpPr>
            <p:spPr>
              <a:xfrm>
                <a:off x="8706724" y="5361773"/>
                <a:ext cx="547914" cy="49370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24D41FEE-2372-43CD-AF85-874B0F731D74}"/>
                  </a:ext>
                </a:extLst>
              </p:cNvPr>
              <p:cNvSpPr/>
              <p:nvPr/>
            </p:nvSpPr>
            <p:spPr>
              <a:xfrm>
                <a:off x="9274299" y="5360802"/>
                <a:ext cx="530942" cy="478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smtClean="0">
                            <a:latin typeface="Cambria Math" panose="02040503050406030204" pitchFamily="18" charset="0"/>
                          </a:rPr>
                          <m:t>B</m:t>
                        </m:r>
                      </m:e>
                      <m:sub>
                        <m:r>
                          <a:rPr lang="en-US" altLang="zh-CN" b="0" i="0" smtClean="0">
                            <a:latin typeface="Cambria Math" panose="02040503050406030204" pitchFamily="18" charset="0"/>
                          </a:rPr>
                          <m:t>3</m:t>
                        </m:r>
                      </m:sub>
                    </m:sSub>
                  </m:oMath>
                </a14:m>
                <a:endParaRPr lang="zh-CN" altLang="en-US" dirty="0"/>
              </a:p>
            </p:txBody>
          </p:sp>
        </mc:Choice>
        <mc:Fallback xmlns="">
          <p:sp>
            <p:nvSpPr>
              <p:cNvPr id="155" name="矩形 154">
                <a:extLst>
                  <a:ext uri="{FF2B5EF4-FFF2-40B4-BE49-F238E27FC236}">
                    <a16:creationId xmlns:a16="http://schemas.microsoft.com/office/drawing/2014/main" id="{24D41FEE-2372-43CD-AF85-874B0F731D74}"/>
                  </a:ext>
                </a:extLst>
              </p:cNvPr>
              <p:cNvSpPr>
                <a:spLocks noRot="1" noChangeAspect="1" noMove="1" noResize="1" noEditPoints="1" noAdjustHandles="1" noChangeArrowheads="1" noChangeShapeType="1" noTextEdit="1"/>
              </p:cNvSpPr>
              <p:nvPr/>
            </p:nvSpPr>
            <p:spPr>
              <a:xfrm>
                <a:off x="9274299" y="5360802"/>
                <a:ext cx="530942" cy="478851"/>
              </a:xfrm>
              <a:prstGeom prst="rect">
                <a:avLst/>
              </a:prstGeom>
              <a:blipFill>
                <a:blip r:embed="rId10"/>
                <a:stretch>
                  <a:fillRect/>
                </a:stretch>
              </a:blipFill>
              <a:ln>
                <a:solidFill>
                  <a:schemeClr val="tx1"/>
                </a:solidFill>
              </a:ln>
            </p:spPr>
            <p:txBody>
              <a:bodyPr/>
              <a:lstStyle/>
              <a:p>
                <a:r>
                  <a:rPr lang="zh-CN" altLang="en-US">
                    <a:noFill/>
                  </a:rPr>
                  <a:t> </a:t>
                </a:r>
              </a:p>
            </p:txBody>
          </p:sp>
        </mc:Fallback>
      </mc:AlternateContent>
      <p:cxnSp>
        <p:nvCxnSpPr>
          <p:cNvPr id="156" name="直接连接符 155">
            <a:extLst>
              <a:ext uri="{FF2B5EF4-FFF2-40B4-BE49-F238E27FC236}">
                <a16:creationId xmlns:a16="http://schemas.microsoft.com/office/drawing/2014/main" id="{931E3BCE-F8A9-471E-838A-C2847EE236F1}"/>
              </a:ext>
            </a:extLst>
          </p:cNvPr>
          <p:cNvCxnSpPr>
            <a:cxnSpLocks/>
          </p:cNvCxnSpPr>
          <p:nvPr/>
        </p:nvCxnSpPr>
        <p:spPr>
          <a:xfrm>
            <a:off x="8131412" y="3076321"/>
            <a:ext cx="1820850" cy="97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D6FC1B4A-D53D-4D7F-81A0-5DA6F8C8BD93}"/>
                  </a:ext>
                </a:extLst>
              </p:cNvPr>
              <p:cNvSpPr/>
              <p:nvPr/>
            </p:nvSpPr>
            <p:spPr>
              <a:xfrm>
                <a:off x="9897634" y="2824452"/>
                <a:ext cx="593368" cy="496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zh-CN" altLang="en-US" sz="2400" b="1" i="1">
                              <a:solidFill>
                                <a:srgbClr val="FF0000"/>
                              </a:solidFill>
                              <a:latin typeface="Cambria Math" panose="02040503050406030204" pitchFamily="18" charset="0"/>
                            </a:rPr>
                            <m:t>𝜺</m:t>
                          </m:r>
                        </m:e>
                        <m:sub>
                          <m:r>
                            <a:rPr lang="en-US" altLang="zh-CN" sz="2400" b="1" i="1" smtClean="0">
                              <a:solidFill>
                                <a:srgbClr val="FF0000"/>
                              </a:solidFill>
                              <a:latin typeface="Cambria Math" panose="02040503050406030204" pitchFamily="18" charset="0"/>
                            </a:rPr>
                            <m:t>𝒈</m:t>
                          </m:r>
                        </m:sub>
                      </m:sSub>
                    </m:oMath>
                  </m:oMathPara>
                </a14:m>
                <a:endParaRPr lang="zh-CN" altLang="en-US" sz="2400" dirty="0">
                  <a:solidFill>
                    <a:srgbClr val="FF0000"/>
                  </a:solidFill>
                </a:endParaRPr>
              </a:p>
            </p:txBody>
          </p:sp>
        </mc:Choice>
        <mc:Fallback xmlns="">
          <p:sp>
            <p:nvSpPr>
              <p:cNvPr id="157" name="矩形 156">
                <a:extLst>
                  <a:ext uri="{FF2B5EF4-FFF2-40B4-BE49-F238E27FC236}">
                    <a16:creationId xmlns:a16="http://schemas.microsoft.com/office/drawing/2014/main" id="{D6FC1B4A-D53D-4D7F-81A0-5DA6F8C8BD93}"/>
                  </a:ext>
                </a:extLst>
              </p:cNvPr>
              <p:cNvSpPr>
                <a:spLocks noRot="1" noChangeAspect="1" noMove="1" noResize="1" noEditPoints="1" noAdjustHandles="1" noChangeArrowheads="1" noChangeShapeType="1" noTextEdit="1"/>
              </p:cNvSpPr>
              <p:nvPr/>
            </p:nvSpPr>
            <p:spPr>
              <a:xfrm>
                <a:off x="9897634" y="2824452"/>
                <a:ext cx="593368" cy="496611"/>
              </a:xfrm>
              <a:prstGeom prst="rect">
                <a:avLst/>
              </a:prstGeom>
              <a:blipFill>
                <a:blip r:embed="rId11"/>
                <a:stretch>
                  <a:fillRect b="-6098"/>
                </a:stretch>
              </a:blipFill>
            </p:spPr>
            <p:txBody>
              <a:bodyPr/>
              <a:lstStyle/>
              <a:p>
                <a:r>
                  <a:rPr lang="zh-CN" altLang="en-US">
                    <a:noFill/>
                  </a:rPr>
                  <a:t> </a:t>
                </a:r>
              </a:p>
            </p:txBody>
          </p:sp>
        </mc:Fallback>
      </mc:AlternateContent>
      <p:cxnSp>
        <p:nvCxnSpPr>
          <p:cNvPr id="158" name="直接连接符 157">
            <a:extLst>
              <a:ext uri="{FF2B5EF4-FFF2-40B4-BE49-F238E27FC236}">
                <a16:creationId xmlns:a16="http://schemas.microsoft.com/office/drawing/2014/main" id="{4EEBAE69-CDDC-454E-9D37-8C5E91ACCFA2}"/>
              </a:ext>
            </a:extLst>
          </p:cNvPr>
          <p:cNvCxnSpPr>
            <a:cxnSpLocks/>
          </p:cNvCxnSpPr>
          <p:nvPr/>
        </p:nvCxnSpPr>
        <p:spPr>
          <a:xfrm>
            <a:off x="8104636" y="5346721"/>
            <a:ext cx="1820850" cy="97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92F6F1E-CD49-490E-AB32-2B409CDBAD8A}"/>
                  </a:ext>
                </a:extLst>
              </p:cNvPr>
              <p:cNvSpPr/>
              <p:nvPr/>
            </p:nvSpPr>
            <p:spPr>
              <a:xfrm>
                <a:off x="9897634" y="5065194"/>
                <a:ext cx="593368" cy="496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zh-CN" altLang="en-US" sz="2400" b="1" i="1">
                              <a:solidFill>
                                <a:srgbClr val="FF0000"/>
                              </a:solidFill>
                              <a:latin typeface="Cambria Math" panose="02040503050406030204" pitchFamily="18" charset="0"/>
                            </a:rPr>
                            <m:t>𝜺</m:t>
                          </m:r>
                        </m:e>
                        <m:sub>
                          <m:r>
                            <a:rPr lang="en-US" altLang="zh-CN" sz="2400" b="1" i="1" smtClean="0">
                              <a:solidFill>
                                <a:srgbClr val="FF0000"/>
                              </a:solidFill>
                              <a:latin typeface="Cambria Math" panose="02040503050406030204" pitchFamily="18" charset="0"/>
                            </a:rPr>
                            <m:t>𝒈</m:t>
                          </m:r>
                        </m:sub>
                      </m:sSub>
                    </m:oMath>
                  </m:oMathPara>
                </a14:m>
                <a:endParaRPr lang="zh-CN" altLang="en-US" sz="2400" dirty="0">
                  <a:solidFill>
                    <a:srgbClr val="FF0000"/>
                  </a:solidFill>
                </a:endParaRPr>
              </a:p>
            </p:txBody>
          </p:sp>
        </mc:Choice>
        <mc:Fallback xmlns="">
          <p:sp>
            <p:nvSpPr>
              <p:cNvPr id="159" name="矩形 158">
                <a:extLst>
                  <a:ext uri="{FF2B5EF4-FFF2-40B4-BE49-F238E27FC236}">
                    <a16:creationId xmlns:a16="http://schemas.microsoft.com/office/drawing/2014/main" id="{B92F6F1E-CD49-490E-AB32-2B409CDBAD8A}"/>
                  </a:ext>
                </a:extLst>
              </p:cNvPr>
              <p:cNvSpPr>
                <a:spLocks noRot="1" noChangeAspect="1" noMove="1" noResize="1" noEditPoints="1" noAdjustHandles="1" noChangeArrowheads="1" noChangeShapeType="1" noTextEdit="1"/>
              </p:cNvSpPr>
              <p:nvPr/>
            </p:nvSpPr>
            <p:spPr>
              <a:xfrm>
                <a:off x="9897634" y="5065194"/>
                <a:ext cx="593368" cy="496611"/>
              </a:xfrm>
              <a:prstGeom prst="rect">
                <a:avLst/>
              </a:prstGeom>
              <a:blipFill>
                <a:blip r:embed="rId12"/>
                <a:stretch>
                  <a:fillRect b="-7407"/>
                </a:stretch>
              </a:blipFill>
            </p:spPr>
            <p:txBody>
              <a:bodyPr/>
              <a:lstStyle/>
              <a:p>
                <a:r>
                  <a:rPr lang="zh-CN" altLang="en-US">
                    <a:noFill/>
                  </a:rPr>
                  <a:t> </a:t>
                </a:r>
              </a:p>
            </p:txBody>
          </p:sp>
        </mc:Fallback>
      </mc:AlternateContent>
      <p:sp>
        <p:nvSpPr>
          <p:cNvPr id="162" name="矩形 161">
            <a:extLst>
              <a:ext uri="{FF2B5EF4-FFF2-40B4-BE49-F238E27FC236}">
                <a16:creationId xmlns:a16="http://schemas.microsoft.com/office/drawing/2014/main" id="{1187F7C8-F22B-4060-9DD8-624609B30834}"/>
              </a:ext>
            </a:extLst>
          </p:cNvPr>
          <p:cNvSpPr/>
          <p:nvPr/>
        </p:nvSpPr>
        <p:spPr>
          <a:xfrm>
            <a:off x="4067586" y="3319748"/>
            <a:ext cx="1527165" cy="400110"/>
          </a:xfrm>
          <a:prstGeom prst="rect">
            <a:avLst/>
          </a:prstGeom>
        </p:spPr>
        <p:txBody>
          <a:bodyPr wrap="square">
            <a:spAutoFit/>
          </a:bodyP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Job queue</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163" name="直接连接符 162">
            <a:extLst>
              <a:ext uri="{FF2B5EF4-FFF2-40B4-BE49-F238E27FC236}">
                <a16:creationId xmlns:a16="http://schemas.microsoft.com/office/drawing/2014/main" id="{ADF05BF7-8D56-4B7E-B917-ADCA4B029426}"/>
              </a:ext>
            </a:extLst>
          </p:cNvPr>
          <p:cNvCxnSpPr>
            <a:cxnSpLocks/>
          </p:cNvCxnSpPr>
          <p:nvPr/>
        </p:nvCxnSpPr>
        <p:spPr>
          <a:xfrm>
            <a:off x="4919452" y="3745453"/>
            <a:ext cx="0" cy="510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99805C30-E97F-4DBB-BDE1-222BEED027BA}"/>
              </a:ext>
            </a:extLst>
          </p:cNvPr>
          <p:cNvCxnSpPr>
            <a:cxnSpLocks/>
          </p:cNvCxnSpPr>
          <p:nvPr/>
        </p:nvCxnSpPr>
        <p:spPr>
          <a:xfrm>
            <a:off x="4643681" y="3737226"/>
            <a:ext cx="0" cy="510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E2DAC75D-FCBE-4E82-9FC7-1DD9E7B01938}"/>
              </a:ext>
            </a:extLst>
          </p:cNvPr>
          <p:cNvSpPr txBox="1"/>
          <p:nvPr/>
        </p:nvSpPr>
        <p:spPr>
          <a:xfrm>
            <a:off x="8084349" y="4917688"/>
            <a:ext cx="936913"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budge </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6" name="文本框 165">
            <a:extLst>
              <a:ext uri="{FF2B5EF4-FFF2-40B4-BE49-F238E27FC236}">
                <a16:creationId xmlns:a16="http://schemas.microsoft.com/office/drawing/2014/main" id="{31AC873E-AC46-44FB-A602-708CCABEDEC1}"/>
              </a:ext>
            </a:extLst>
          </p:cNvPr>
          <p:cNvSpPr txBox="1"/>
          <p:nvPr/>
        </p:nvSpPr>
        <p:spPr>
          <a:xfrm>
            <a:off x="9810415" y="5446780"/>
            <a:ext cx="770563"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time</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7" name="矩形 166">
            <a:extLst>
              <a:ext uri="{FF2B5EF4-FFF2-40B4-BE49-F238E27FC236}">
                <a16:creationId xmlns:a16="http://schemas.microsoft.com/office/drawing/2014/main" id="{08BA923D-9008-4D7F-B383-99DA4B75A9CA}"/>
              </a:ext>
            </a:extLst>
          </p:cNvPr>
          <p:cNvSpPr/>
          <p:nvPr/>
        </p:nvSpPr>
        <p:spPr>
          <a:xfrm>
            <a:off x="5641137" y="4133002"/>
            <a:ext cx="1572887" cy="489406"/>
          </a:xfrm>
          <a:prstGeom prst="rect">
            <a:avLst/>
          </a:prstGeom>
          <a:solidFill>
            <a:srgbClr val="FEDEDE"/>
          </a:solidFill>
          <a:ln>
            <a:solidFill>
              <a:srgbClr val="F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budget info</a:t>
            </a:r>
            <a:endParaRPr lang="zh-CN" altLang="en-US" sz="2000" b="1" dirty="0">
              <a:solidFill>
                <a:schemeClr val="tx1">
                  <a:lumMod val="95000"/>
                  <a:lumOff val="5000"/>
                </a:schemeClr>
              </a:solidFill>
            </a:endParaRPr>
          </a:p>
        </p:txBody>
      </p:sp>
      <p:sp>
        <p:nvSpPr>
          <p:cNvPr id="168" name="矩形 167">
            <a:extLst>
              <a:ext uri="{FF2B5EF4-FFF2-40B4-BE49-F238E27FC236}">
                <a16:creationId xmlns:a16="http://schemas.microsoft.com/office/drawing/2014/main" id="{7B7B42DA-D169-4EB5-BD15-8FBDBC5ED89B}"/>
              </a:ext>
            </a:extLst>
          </p:cNvPr>
          <p:cNvSpPr/>
          <p:nvPr/>
        </p:nvSpPr>
        <p:spPr>
          <a:xfrm>
            <a:off x="5466177" y="3707145"/>
            <a:ext cx="1893125" cy="461665"/>
          </a:xfrm>
          <a:prstGeom prst="rect">
            <a:avLst/>
          </a:prstGeom>
        </p:spPr>
        <p:txBody>
          <a:bodyPr wrap="square">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Time-blocks</a:t>
            </a:r>
            <a:endPar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9" name="箭头: 右 168">
            <a:extLst>
              <a:ext uri="{FF2B5EF4-FFF2-40B4-BE49-F238E27FC236}">
                <a16:creationId xmlns:a16="http://schemas.microsoft.com/office/drawing/2014/main" id="{AA9ABB80-23E8-4A76-9BA2-B1098A19972E}"/>
              </a:ext>
            </a:extLst>
          </p:cNvPr>
          <p:cNvSpPr/>
          <p:nvPr/>
        </p:nvSpPr>
        <p:spPr>
          <a:xfrm rot="5400000">
            <a:off x="6038258" y="4693030"/>
            <a:ext cx="416080" cy="387377"/>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箭头连接符 174">
            <a:extLst>
              <a:ext uri="{FF2B5EF4-FFF2-40B4-BE49-F238E27FC236}">
                <a16:creationId xmlns:a16="http://schemas.microsoft.com/office/drawing/2014/main" id="{E28018C9-2249-4C67-AD52-9CE9ED34E534}"/>
              </a:ext>
            </a:extLst>
          </p:cNvPr>
          <p:cNvCxnSpPr>
            <a:cxnSpLocks/>
            <a:stCxn id="5" idx="3"/>
          </p:cNvCxnSpPr>
          <p:nvPr/>
        </p:nvCxnSpPr>
        <p:spPr>
          <a:xfrm>
            <a:off x="6910276" y="2316773"/>
            <a:ext cx="911179" cy="0"/>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C7CF29CF-DE88-475F-80AA-3EFC6DAF073D}"/>
              </a:ext>
            </a:extLst>
          </p:cNvPr>
          <p:cNvSpPr/>
          <p:nvPr/>
        </p:nvSpPr>
        <p:spPr>
          <a:xfrm>
            <a:off x="1346641" y="2652195"/>
            <a:ext cx="79457" cy="80027"/>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a:extLst>
              <a:ext uri="{FF2B5EF4-FFF2-40B4-BE49-F238E27FC236}">
                <a16:creationId xmlns:a16="http://schemas.microsoft.com/office/drawing/2014/main" id="{321DA951-3A1C-466E-A457-944E2D171D31}"/>
              </a:ext>
            </a:extLst>
          </p:cNvPr>
          <p:cNvSpPr/>
          <p:nvPr/>
        </p:nvSpPr>
        <p:spPr>
          <a:xfrm>
            <a:off x="1346641" y="2864718"/>
            <a:ext cx="79457" cy="80027"/>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a:extLst>
              <a:ext uri="{FF2B5EF4-FFF2-40B4-BE49-F238E27FC236}">
                <a16:creationId xmlns:a16="http://schemas.microsoft.com/office/drawing/2014/main" id="{8F2CB27F-0018-4897-B386-DD6B2FED6393}"/>
              </a:ext>
            </a:extLst>
          </p:cNvPr>
          <p:cNvSpPr/>
          <p:nvPr/>
        </p:nvSpPr>
        <p:spPr>
          <a:xfrm>
            <a:off x="1488698" y="2594685"/>
            <a:ext cx="76801" cy="76656"/>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a:extLst>
              <a:ext uri="{FF2B5EF4-FFF2-40B4-BE49-F238E27FC236}">
                <a16:creationId xmlns:a16="http://schemas.microsoft.com/office/drawing/2014/main" id="{B5D58092-1961-4445-8242-FDC50599EE80}"/>
              </a:ext>
            </a:extLst>
          </p:cNvPr>
          <p:cNvSpPr/>
          <p:nvPr/>
        </p:nvSpPr>
        <p:spPr>
          <a:xfrm>
            <a:off x="1489375" y="2705137"/>
            <a:ext cx="76801" cy="72779"/>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9D66B0AD-ED18-4BCF-9733-C09C4A6F753B}"/>
              </a:ext>
            </a:extLst>
          </p:cNvPr>
          <p:cNvSpPr/>
          <p:nvPr/>
        </p:nvSpPr>
        <p:spPr>
          <a:xfrm>
            <a:off x="1486493" y="2821853"/>
            <a:ext cx="80529" cy="72304"/>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C9AE349D-CDBB-4298-8114-13F068F9DB73}"/>
              </a:ext>
            </a:extLst>
          </p:cNvPr>
          <p:cNvSpPr/>
          <p:nvPr/>
        </p:nvSpPr>
        <p:spPr>
          <a:xfrm>
            <a:off x="1484293" y="2943617"/>
            <a:ext cx="80523" cy="73283"/>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a:extLst>
              <a:ext uri="{FF2B5EF4-FFF2-40B4-BE49-F238E27FC236}">
                <a16:creationId xmlns:a16="http://schemas.microsoft.com/office/drawing/2014/main" id="{A29A3EA2-2BC2-427F-A542-FEC39869C12F}"/>
              </a:ext>
            </a:extLst>
          </p:cNvPr>
          <p:cNvSpPr/>
          <p:nvPr/>
        </p:nvSpPr>
        <p:spPr>
          <a:xfrm>
            <a:off x="1654393" y="2595678"/>
            <a:ext cx="69499" cy="74670"/>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7A4D11B4-00A7-45D1-B35F-3D16172BB482}"/>
              </a:ext>
            </a:extLst>
          </p:cNvPr>
          <p:cNvSpPr/>
          <p:nvPr/>
        </p:nvSpPr>
        <p:spPr>
          <a:xfrm>
            <a:off x="1658440" y="2705478"/>
            <a:ext cx="76444" cy="68898"/>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7ADAB5CD-51FE-4F51-8C35-4818DD54101C}"/>
              </a:ext>
            </a:extLst>
          </p:cNvPr>
          <p:cNvSpPr/>
          <p:nvPr/>
        </p:nvSpPr>
        <p:spPr>
          <a:xfrm>
            <a:off x="1651438" y="2815276"/>
            <a:ext cx="79457" cy="79468"/>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525704F5-FFFB-4D27-AA04-C93D92B2057A}"/>
              </a:ext>
            </a:extLst>
          </p:cNvPr>
          <p:cNvSpPr/>
          <p:nvPr/>
        </p:nvSpPr>
        <p:spPr>
          <a:xfrm>
            <a:off x="1647390" y="2940958"/>
            <a:ext cx="79457" cy="79468"/>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B403A0FE-5BDE-40EA-A583-2263FC9C7220}"/>
              </a:ext>
            </a:extLst>
          </p:cNvPr>
          <p:cNvSpPr/>
          <p:nvPr/>
        </p:nvSpPr>
        <p:spPr>
          <a:xfrm>
            <a:off x="1805578" y="2649211"/>
            <a:ext cx="79014" cy="75512"/>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D69B6604-EE19-47CC-AA3D-58A332544442}"/>
              </a:ext>
            </a:extLst>
          </p:cNvPr>
          <p:cNvSpPr/>
          <p:nvPr/>
        </p:nvSpPr>
        <p:spPr>
          <a:xfrm>
            <a:off x="1805623" y="2873307"/>
            <a:ext cx="79015" cy="80027"/>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0" name="直接连接符 19">
            <a:extLst>
              <a:ext uri="{FF2B5EF4-FFF2-40B4-BE49-F238E27FC236}">
                <a16:creationId xmlns:a16="http://schemas.microsoft.com/office/drawing/2014/main" id="{C7184ED3-DC00-4578-9BDC-498360020C9E}"/>
              </a:ext>
            </a:extLst>
          </p:cNvPr>
          <p:cNvCxnSpPr>
            <a:cxnSpLocks/>
            <a:stCxn id="8" idx="6"/>
            <a:endCxn id="10" idx="2"/>
          </p:cNvCxnSpPr>
          <p:nvPr/>
        </p:nvCxnSpPr>
        <p:spPr>
          <a:xfrm flipV="1">
            <a:off x="1426098" y="2633013"/>
            <a:ext cx="62600" cy="59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A9DE70F-D5B2-46E9-B716-E1DA8811FA62}"/>
              </a:ext>
            </a:extLst>
          </p:cNvPr>
          <p:cNvCxnSpPr>
            <a:cxnSpLocks/>
            <a:stCxn id="8" idx="6"/>
            <a:endCxn id="11" idx="2"/>
          </p:cNvCxnSpPr>
          <p:nvPr/>
        </p:nvCxnSpPr>
        <p:spPr>
          <a:xfrm>
            <a:off x="1426098" y="2692209"/>
            <a:ext cx="63277" cy="49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3B87495-E01B-4610-BA3D-DAB83D4DEF68}"/>
              </a:ext>
            </a:extLst>
          </p:cNvPr>
          <p:cNvCxnSpPr>
            <a:cxnSpLocks/>
            <a:stCxn id="9" idx="6"/>
            <a:endCxn id="12" idx="2"/>
          </p:cNvCxnSpPr>
          <p:nvPr/>
        </p:nvCxnSpPr>
        <p:spPr>
          <a:xfrm flipV="1">
            <a:off x="1426098" y="2858005"/>
            <a:ext cx="60395" cy="46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467B30F-7E71-4941-97FA-316A451D42F9}"/>
              </a:ext>
            </a:extLst>
          </p:cNvPr>
          <p:cNvCxnSpPr>
            <a:cxnSpLocks/>
            <a:stCxn id="8" idx="6"/>
            <a:endCxn id="12" idx="2"/>
          </p:cNvCxnSpPr>
          <p:nvPr/>
        </p:nvCxnSpPr>
        <p:spPr>
          <a:xfrm>
            <a:off x="1426098" y="2692209"/>
            <a:ext cx="60395" cy="165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48E6952-603F-4841-A595-DB9E1C27698A}"/>
              </a:ext>
            </a:extLst>
          </p:cNvPr>
          <p:cNvCxnSpPr>
            <a:cxnSpLocks/>
            <a:stCxn id="8" idx="6"/>
            <a:endCxn id="13" idx="2"/>
          </p:cNvCxnSpPr>
          <p:nvPr/>
        </p:nvCxnSpPr>
        <p:spPr>
          <a:xfrm>
            <a:off x="1426098" y="2692209"/>
            <a:ext cx="58195" cy="288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ECF6830-1735-4911-B390-14C07F4289D9}"/>
              </a:ext>
            </a:extLst>
          </p:cNvPr>
          <p:cNvCxnSpPr>
            <a:cxnSpLocks/>
            <a:stCxn id="9" idx="6"/>
            <a:endCxn id="10" idx="2"/>
          </p:cNvCxnSpPr>
          <p:nvPr/>
        </p:nvCxnSpPr>
        <p:spPr>
          <a:xfrm flipV="1">
            <a:off x="1426098" y="2633013"/>
            <a:ext cx="62600" cy="271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06E1851-CD05-46FC-A464-E205BEB8A4FD}"/>
              </a:ext>
            </a:extLst>
          </p:cNvPr>
          <p:cNvCxnSpPr>
            <a:cxnSpLocks/>
            <a:stCxn id="9" idx="6"/>
            <a:endCxn id="11" idx="2"/>
          </p:cNvCxnSpPr>
          <p:nvPr/>
        </p:nvCxnSpPr>
        <p:spPr>
          <a:xfrm flipV="1">
            <a:off x="1426098" y="2741527"/>
            <a:ext cx="63277" cy="163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22518C6-6AA0-4D8A-8DAA-619096CE1A8A}"/>
              </a:ext>
            </a:extLst>
          </p:cNvPr>
          <p:cNvCxnSpPr>
            <a:cxnSpLocks/>
            <a:stCxn id="9" idx="6"/>
            <a:endCxn id="13" idx="2"/>
          </p:cNvCxnSpPr>
          <p:nvPr/>
        </p:nvCxnSpPr>
        <p:spPr>
          <a:xfrm>
            <a:off x="1426098" y="2904732"/>
            <a:ext cx="58195" cy="75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81F2EC7-4AAE-429D-A8F4-D68D6B69DE91}"/>
              </a:ext>
            </a:extLst>
          </p:cNvPr>
          <p:cNvCxnSpPr>
            <a:cxnSpLocks/>
            <a:stCxn id="10" idx="6"/>
            <a:endCxn id="14" idx="2"/>
          </p:cNvCxnSpPr>
          <p:nvPr/>
        </p:nvCxnSpPr>
        <p:spPr>
          <a:xfrm>
            <a:off x="1565499" y="2633013"/>
            <a:ext cx="88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8766D1F-3C1E-4BD0-9A25-7999D8F8C449}"/>
              </a:ext>
            </a:extLst>
          </p:cNvPr>
          <p:cNvCxnSpPr>
            <a:cxnSpLocks/>
            <a:stCxn id="10" idx="6"/>
            <a:endCxn id="15" idx="2"/>
          </p:cNvCxnSpPr>
          <p:nvPr/>
        </p:nvCxnSpPr>
        <p:spPr>
          <a:xfrm>
            <a:off x="1565499" y="2633013"/>
            <a:ext cx="92941" cy="10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3634E91-8052-432D-B471-3B8AE2DFEEAD}"/>
              </a:ext>
            </a:extLst>
          </p:cNvPr>
          <p:cNvCxnSpPr>
            <a:cxnSpLocks/>
            <a:stCxn id="10" idx="6"/>
            <a:endCxn id="16" idx="2"/>
          </p:cNvCxnSpPr>
          <p:nvPr/>
        </p:nvCxnSpPr>
        <p:spPr>
          <a:xfrm>
            <a:off x="1565499" y="2633013"/>
            <a:ext cx="85939" cy="221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F62BA8D-B95D-45BB-9300-4B6E1DE24499}"/>
              </a:ext>
            </a:extLst>
          </p:cNvPr>
          <p:cNvCxnSpPr>
            <a:cxnSpLocks/>
            <a:stCxn id="11" idx="6"/>
            <a:endCxn id="14" idx="2"/>
          </p:cNvCxnSpPr>
          <p:nvPr/>
        </p:nvCxnSpPr>
        <p:spPr>
          <a:xfrm flipV="1">
            <a:off x="1566176" y="2633013"/>
            <a:ext cx="88217" cy="108514"/>
          </a:xfrm>
          <a:prstGeom prst="lin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a:extLst>
              <a:ext uri="{FF2B5EF4-FFF2-40B4-BE49-F238E27FC236}">
                <a16:creationId xmlns:a16="http://schemas.microsoft.com/office/drawing/2014/main" id="{8A12CE32-5AAC-4BC1-BAF2-C67880F85F0B}"/>
              </a:ext>
            </a:extLst>
          </p:cNvPr>
          <p:cNvCxnSpPr>
            <a:cxnSpLocks/>
            <a:stCxn id="11" idx="6"/>
            <a:endCxn id="15" idx="2"/>
          </p:cNvCxnSpPr>
          <p:nvPr/>
        </p:nvCxnSpPr>
        <p:spPr>
          <a:xfrm flipV="1">
            <a:off x="1566176" y="2739927"/>
            <a:ext cx="92264" cy="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55604A3-94F1-4409-A703-04E650642A72}"/>
              </a:ext>
            </a:extLst>
          </p:cNvPr>
          <p:cNvCxnSpPr>
            <a:cxnSpLocks/>
            <a:stCxn id="11" idx="6"/>
            <a:endCxn id="16" idx="2"/>
          </p:cNvCxnSpPr>
          <p:nvPr/>
        </p:nvCxnSpPr>
        <p:spPr>
          <a:xfrm>
            <a:off x="1566176" y="2741527"/>
            <a:ext cx="85262" cy="113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4C8B5DE-8801-4FE2-A353-8F543A070011}"/>
              </a:ext>
            </a:extLst>
          </p:cNvPr>
          <p:cNvCxnSpPr>
            <a:cxnSpLocks/>
            <a:stCxn id="11" idx="6"/>
            <a:endCxn id="17" idx="2"/>
          </p:cNvCxnSpPr>
          <p:nvPr/>
        </p:nvCxnSpPr>
        <p:spPr>
          <a:xfrm>
            <a:off x="1566176" y="2741527"/>
            <a:ext cx="81214" cy="2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CF3B53B-326F-4979-AF73-EFADEFD783D6}"/>
              </a:ext>
            </a:extLst>
          </p:cNvPr>
          <p:cNvCxnSpPr>
            <a:cxnSpLocks/>
            <a:stCxn id="12" idx="6"/>
            <a:endCxn id="16" idx="2"/>
          </p:cNvCxnSpPr>
          <p:nvPr/>
        </p:nvCxnSpPr>
        <p:spPr>
          <a:xfrm flipV="1">
            <a:off x="1567022" y="2855010"/>
            <a:ext cx="84416" cy="2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DB6C50A-777E-4914-86F4-5D3F9A9D5A9F}"/>
              </a:ext>
            </a:extLst>
          </p:cNvPr>
          <p:cNvCxnSpPr>
            <a:cxnSpLocks/>
            <a:stCxn id="12" idx="6"/>
            <a:endCxn id="14" idx="2"/>
          </p:cNvCxnSpPr>
          <p:nvPr/>
        </p:nvCxnSpPr>
        <p:spPr>
          <a:xfrm flipV="1">
            <a:off x="1567022" y="2633013"/>
            <a:ext cx="87371" cy="224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238B871-AB09-4FE8-A28F-632EE02C71DE}"/>
              </a:ext>
            </a:extLst>
          </p:cNvPr>
          <p:cNvCxnSpPr>
            <a:cxnSpLocks/>
            <a:stCxn id="12" idx="6"/>
            <a:endCxn id="15" idx="2"/>
          </p:cNvCxnSpPr>
          <p:nvPr/>
        </p:nvCxnSpPr>
        <p:spPr>
          <a:xfrm flipV="1">
            <a:off x="1567022" y="2739927"/>
            <a:ext cx="91418" cy="118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D04C851-FE95-4703-A2B6-4642CBA5460E}"/>
              </a:ext>
            </a:extLst>
          </p:cNvPr>
          <p:cNvCxnSpPr>
            <a:cxnSpLocks/>
            <a:stCxn id="12" idx="6"/>
            <a:endCxn id="17" idx="2"/>
          </p:cNvCxnSpPr>
          <p:nvPr/>
        </p:nvCxnSpPr>
        <p:spPr>
          <a:xfrm>
            <a:off x="1567022" y="2858005"/>
            <a:ext cx="80368" cy="1226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FF6713A-D447-4C33-B35C-382CC621CF5B}"/>
              </a:ext>
            </a:extLst>
          </p:cNvPr>
          <p:cNvCxnSpPr>
            <a:cxnSpLocks/>
            <a:stCxn id="13" idx="6"/>
            <a:endCxn id="15" idx="2"/>
          </p:cNvCxnSpPr>
          <p:nvPr/>
        </p:nvCxnSpPr>
        <p:spPr>
          <a:xfrm flipV="1">
            <a:off x="1564816" y="2739927"/>
            <a:ext cx="93624" cy="240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4F0F2B4-AB7D-4BF8-A80F-81723D57B044}"/>
              </a:ext>
            </a:extLst>
          </p:cNvPr>
          <p:cNvCxnSpPr>
            <a:cxnSpLocks/>
            <a:stCxn id="13" idx="6"/>
            <a:endCxn id="16" idx="2"/>
          </p:cNvCxnSpPr>
          <p:nvPr/>
        </p:nvCxnSpPr>
        <p:spPr>
          <a:xfrm flipV="1">
            <a:off x="1564816" y="2855010"/>
            <a:ext cx="86622" cy="125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A74C2D4-59F2-4C57-85C9-F1DFEC89BC94}"/>
              </a:ext>
            </a:extLst>
          </p:cNvPr>
          <p:cNvCxnSpPr>
            <a:cxnSpLocks/>
            <a:stCxn id="13" idx="6"/>
            <a:endCxn id="17" idx="2"/>
          </p:cNvCxnSpPr>
          <p:nvPr/>
        </p:nvCxnSpPr>
        <p:spPr>
          <a:xfrm>
            <a:off x="1564816" y="2980259"/>
            <a:ext cx="82574" cy="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83A0B99-79E3-4EF2-875C-03F5915FABE7}"/>
              </a:ext>
            </a:extLst>
          </p:cNvPr>
          <p:cNvCxnSpPr>
            <a:cxnSpLocks/>
            <a:stCxn id="14" idx="6"/>
            <a:endCxn id="18" idx="2"/>
          </p:cNvCxnSpPr>
          <p:nvPr/>
        </p:nvCxnSpPr>
        <p:spPr>
          <a:xfrm>
            <a:off x="1723892" y="2633013"/>
            <a:ext cx="81686" cy="539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F100C5C-E0F8-419D-9416-EEC0DDDF7DDE}"/>
              </a:ext>
            </a:extLst>
          </p:cNvPr>
          <p:cNvCxnSpPr>
            <a:cxnSpLocks/>
            <a:stCxn id="14" idx="6"/>
            <a:endCxn id="19" idx="2"/>
          </p:cNvCxnSpPr>
          <p:nvPr/>
        </p:nvCxnSpPr>
        <p:spPr>
          <a:xfrm>
            <a:off x="1723892" y="2633013"/>
            <a:ext cx="81731" cy="280308"/>
          </a:xfrm>
          <a:prstGeom prst="lin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a:extLst>
              <a:ext uri="{FF2B5EF4-FFF2-40B4-BE49-F238E27FC236}">
                <a16:creationId xmlns:a16="http://schemas.microsoft.com/office/drawing/2014/main" id="{A9D211DD-37BB-48BB-9D51-9076CAD4A5D3}"/>
              </a:ext>
            </a:extLst>
          </p:cNvPr>
          <p:cNvCxnSpPr>
            <a:cxnSpLocks/>
            <a:stCxn id="15" idx="6"/>
            <a:endCxn id="18" idx="2"/>
          </p:cNvCxnSpPr>
          <p:nvPr/>
        </p:nvCxnSpPr>
        <p:spPr>
          <a:xfrm flipV="1">
            <a:off x="1734884" y="2686967"/>
            <a:ext cx="70694" cy="52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D34A293-3802-47B3-83F2-156A1F42906F}"/>
              </a:ext>
            </a:extLst>
          </p:cNvPr>
          <p:cNvCxnSpPr>
            <a:cxnSpLocks/>
            <a:stCxn id="15" idx="6"/>
            <a:endCxn id="19" idx="2"/>
          </p:cNvCxnSpPr>
          <p:nvPr/>
        </p:nvCxnSpPr>
        <p:spPr>
          <a:xfrm>
            <a:off x="1734884" y="2739927"/>
            <a:ext cx="70739" cy="173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56203EC-A23D-457B-9D13-30BAC23ABDBE}"/>
              </a:ext>
            </a:extLst>
          </p:cNvPr>
          <p:cNvCxnSpPr>
            <a:cxnSpLocks/>
            <a:stCxn id="16" idx="6"/>
            <a:endCxn id="18" idx="2"/>
          </p:cNvCxnSpPr>
          <p:nvPr/>
        </p:nvCxnSpPr>
        <p:spPr>
          <a:xfrm flipV="1">
            <a:off x="1730895" y="2686967"/>
            <a:ext cx="74683" cy="168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D4AD6F4-5ABC-4C6B-A005-D34F342ECB58}"/>
              </a:ext>
            </a:extLst>
          </p:cNvPr>
          <p:cNvCxnSpPr>
            <a:cxnSpLocks/>
            <a:stCxn id="16" idx="6"/>
            <a:endCxn id="19" idx="2"/>
          </p:cNvCxnSpPr>
          <p:nvPr/>
        </p:nvCxnSpPr>
        <p:spPr>
          <a:xfrm>
            <a:off x="1730895" y="2855010"/>
            <a:ext cx="74728" cy="58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09FB109-C4CF-47CD-AE8E-A71D3D4AD3D6}"/>
              </a:ext>
            </a:extLst>
          </p:cNvPr>
          <p:cNvCxnSpPr>
            <a:cxnSpLocks/>
            <a:stCxn id="17" idx="6"/>
            <a:endCxn id="18" idx="2"/>
          </p:cNvCxnSpPr>
          <p:nvPr/>
        </p:nvCxnSpPr>
        <p:spPr>
          <a:xfrm flipV="1">
            <a:off x="1726847" y="2686967"/>
            <a:ext cx="78731" cy="293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B686F38-0427-4C96-ABCB-65E6D93B07FA}"/>
              </a:ext>
            </a:extLst>
          </p:cNvPr>
          <p:cNvCxnSpPr>
            <a:cxnSpLocks/>
            <a:stCxn id="17" idx="6"/>
            <a:endCxn id="19" idx="2"/>
          </p:cNvCxnSpPr>
          <p:nvPr/>
        </p:nvCxnSpPr>
        <p:spPr>
          <a:xfrm flipV="1">
            <a:off x="1726847" y="2913321"/>
            <a:ext cx="78776" cy="673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BDD6E98-6D3F-4337-ADDE-7372AF3FD6C5}"/>
              </a:ext>
            </a:extLst>
          </p:cNvPr>
          <p:cNvSpPr/>
          <p:nvPr/>
        </p:nvSpPr>
        <p:spPr>
          <a:xfrm>
            <a:off x="1069287" y="3685586"/>
            <a:ext cx="1019366" cy="5803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Req #1</a:t>
            </a:r>
            <a:endParaRPr lang="zh-CN" altLang="en-US" sz="2000" dirty="0">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412F91D6-A56C-4889-9099-95D8B887C229}"/>
              </a:ext>
            </a:extLst>
          </p:cNvPr>
          <p:cNvSpPr/>
          <p:nvPr/>
        </p:nvSpPr>
        <p:spPr>
          <a:xfrm>
            <a:off x="1004390" y="1847893"/>
            <a:ext cx="2834442" cy="131998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1B31CF2A-37B2-4DA6-A663-49DF6909BA65}"/>
              </a:ext>
            </a:extLst>
          </p:cNvPr>
          <p:cNvSpPr/>
          <p:nvPr/>
        </p:nvSpPr>
        <p:spPr>
          <a:xfrm>
            <a:off x="1053583" y="2221008"/>
            <a:ext cx="1203084" cy="86940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218871D9-7526-4C2B-B356-AB8622ED120D}"/>
              </a:ext>
            </a:extLst>
          </p:cNvPr>
          <p:cNvSpPr txBox="1"/>
          <p:nvPr/>
        </p:nvSpPr>
        <p:spPr>
          <a:xfrm>
            <a:off x="1021216" y="2263846"/>
            <a:ext cx="1332306"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ML model #1</a:t>
            </a:r>
            <a:endParaRPr lang="zh-CN" altLang="en-US" sz="1600" dirty="0">
              <a:latin typeface="Times New Roman" panose="02020603050405020304" pitchFamily="18" charset="0"/>
              <a:cs typeface="Times New Roman" panose="02020603050405020304" pitchFamily="18" charset="0"/>
            </a:endParaRPr>
          </a:p>
        </p:txBody>
      </p:sp>
      <p:sp>
        <p:nvSpPr>
          <p:cNvPr id="54" name="矩形: 圆角 53">
            <a:extLst>
              <a:ext uri="{FF2B5EF4-FFF2-40B4-BE49-F238E27FC236}">
                <a16:creationId xmlns:a16="http://schemas.microsoft.com/office/drawing/2014/main" id="{6AFE0FBF-6A86-4D9B-B678-ABAF42CC72FB}"/>
              </a:ext>
            </a:extLst>
          </p:cNvPr>
          <p:cNvSpPr/>
          <p:nvPr/>
        </p:nvSpPr>
        <p:spPr>
          <a:xfrm>
            <a:off x="2609724" y="2222712"/>
            <a:ext cx="1181617" cy="86940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54D94DAF-E835-4FA9-80C2-375FA0759F3C}"/>
              </a:ext>
            </a:extLst>
          </p:cNvPr>
          <p:cNvSpPr txBox="1"/>
          <p:nvPr/>
        </p:nvSpPr>
        <p:spPr>
          <a:xfrm>
            <a:off x="2551898" y="2249968"/>
            <a:ext cx="13172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ML model #n</a:t>
            </a:r>
            <a:endParaRPr lang="zh-CN" altLang="en-US" sz="1600" dirty="0">
              <a:latin typeface="Times New Roman" panose="02020603050405020304" pitchFamily="18" charset="0"/>
              <a:cs typeface="Times New Roman" panose="02020603050405020304" pitchFamily="18" charset="0"/>
            </a:endParaRPr>
          </a:p>
        </p:txBody>
      </p:sp>
      <p:sp>
        <p:nvSpPr>
          <p:cNvPr id="56" name="椭圆 55">
            <a:extLst>
              <a:ext uri="{FF2B5EF4-FFF2-40B4-BE49-F238E27FC236}">
                <a16:creationId xmlns:a16="http://schemas.microsoft.com/office/drawing/2014/main" id="{2984962C-728A-43FC-9450-839D6280B2CA}"/>
              </a:ext>
            </a:extLst>
          </p:cNvPr>
          <p:cNvSpPr/>
          <p:nvPr/>
        </p:nvSpPr>
        <p:spPr>
          <a:xfrm>
            <a:off x="2860067" y="2566216"/>
            <a:ext cx="76801" cy="76656"/>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椭圆 56">
            <a:extLst>
              <a:ext uri="{FF2B5EF4-FFF2-40B4-BE49-F238E27FC236}">
                <a16:creationId xmlns:a16="http://schemas.microsoft.com/office/drawing/2014/main" id="{764F33E7-6700-4805-BDA2-2B7C53672274}"/>
              </a:ext>
            </a:extLst>
          </p:cNvPr>
          <p:cNvSpPr/>
          <p:nvPr/>
        </p:nvSpPr>
        <p:spPr>
          <a:xfrm>
            <a:off x="2854751" y="2685992"/>
            <a:ext cx="76801" cy="72779"/>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7">
            <a:extLst>
              <a:ext uri="{FF2B5EF4-FFF2-40B4-BE49-F238E27FC236}">
                <a16:creationId xmlns:a16="http://schemas.microsoft.com/office/drawing/2014/main" id="{ED1719DE-A149-42D5-9CFA-EADC1FC211C0}"/>
              </a:ext>
            </a:extLst>
          </p:cNvPr>
          <p:cNvSpPr/>
          <p:nvPr/>
        </p:nvSpPr>
        <p:spPr>
          <a:xfrm>
            <a:off x="2851869" y="2802708"/>
            <a:ext cx="80529" cy="72304"/>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椭圆 58">
            <a:extLst>
              <a:ext uri="{FF2B5EF4-FFF2-40B4-BE49-F238E27FC236}">
                <a16:creationId xmlns:a16="http://schemas.microsoft.com/office/drawing/2014/main" id="{B2B97721-8D40-45E9-B566-2C96540A350A}"/>
              </a:ext>
            </a:extLst>
          </p:cNvPr>
          <p:cNvSpPr/>
          <p:nvPr/>
        </p:nvSpPr>
        <p:spPr>
          <a:xfrm>
            <a:off x="2851449" y="2913129"/>
            <a:ext cx="80523" cy="73283"/>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0" name="椭圆 59">
            <a:extLst>
              <a:ext uri="{FF2B5EF4-FFF2-40B4-BE49-F238E27FC236}">
                <a16:creationId xmlns:a16="http://schemas.microsoft.com/office/drawing/2014/main" id="{8909A0CD-26F8-4F4B-A1AD-030C60216B09}"/>
              </a:ext>
            </a:extLst>
          </p:cNvPr>
          <p:cNvSpPr/>
          <p:nvPr/>
        </p:nvSpPr>
        <p:spPr>
          <a:xfrm>
            <a:off x="3020345" y="2619555"/>
            <a:ext cx="76444" cy="68898"/>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60">
            <a:extLst>
              <a:ext uri="{FF2B5EF4-FFF2-40B4-BE49-F238E27FC236}">
                <a16:creationId xmlns:a16="http://schemas.microsoft.com/office/drawing/2014/main" id="{2F278FDE-3250-4E29-8069-C05B3CB1834A}"/>
              </a:ext>
            </a:extLst>
          </p:cNvPr>
          <p:cNvSpPr/>
          <p:nvPr/>
        </p:nvSpPr>
        <p:spPr>
          <a:xfrm>
            <a:off x="3018838" y="2746320"/>
            <a:ext cx="79457" cy="79468"/>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椭圆 61">
            <a:extLst>
              <a:ext uri="{FF2B5EF4-FFF2-40B4-BE49-F238E27FC236}">
                <a16:creationId xmlns:a16="http://schemas.microsoft.com/office/drawing/2014/main" id="{0CA55BE5-2AE3-4ECA-B685-F66FC7FA43DB}"/>
              </a:ext>
            </a:extLst>
          </p:cNvPr>
          <p:cNvSpPr/>
          <p:nvPr/>
        </p:nvSpPr>
        <p:spPr>
          <a:xfrm>
            <a:off x="3018838" y="2876108"/>
            <a:ext cx="79457" cy="79468"/>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62">
            <a:extLst>
              <a:ext uri="{FF2B5EF4-FFF2-40B4-BE49-F238E27FC236}">
                <a16:creationId xmlns:a16="http://schemas.microsoft.com/office/drawing/2014/main" id="{2023E310-0313-41C1-A46F-9D639BB42DFF}"/>
              </a:ext>
            </a:extLst>
          </p:cNvPr>
          <p:cNvSpPr/>
          <p:nvPr/>
        </p:nvSpPr>
        <p:spPr>
          <a:xfrm>
            <a:off x="3170954" y="2630066"/>
            <a:ext cx="79014" cy="75512"/>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椭圆 63">
            <a:extLst>
              <a:ext uri="{FF2B5EF4-FFF2-40B4-BE49-F238E27FC236}">
                <a16:creationId xmlns:a16="http://schemas.microsoft.com/office/drawing/2014/main" id="{5F08ED2E-0594-449B-BB69-9AE15CD09093}"/>
              </a:ext>
            </a:extLst>
          </p:cNvPr>
          <p:cNvSpPr/>
          <p:nvPr/>
        </p:nvSpPr>
        <p:spPr>
          <a:xfrm>
            <a:off x="3170999" y="2854162"/>
            <a:ext cx="79015" cy="80027"/>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5" name="直接连接符 64">
            <a:extLst>
              <a:ext uri="{FF2B5EF4-FFF2-40B4-BE49-F238E27FC236}">
                <a16:creationId xmlns:a16="http://schemas.microsoft.com/office/drawing/2014/main" id="{91C62D09-77D3-476B-AB06-28BC33E25884}"/>
              </a:ext>
            </a:extLst>
          </p:cNvPr>
          <p:cNvCxnSpPr>
            <a:cxnSpLocks/>
            <a:stCxn id="56" idx="6"/>
            <a:endCxn id="60" idx="2"/>
          </p:cNvCxnSpPr>
          <p:nvPr/>
        </p:nvCxnSpPr>
        <p:spPr>
          <a:xfrm>
            <a:off x="2936868" y="2604544"/>
            <a:ext cx="83477" cy="49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75F12D72-A56B-4EDE-8C97-5E241C65A0F4}"/>
              </a:ext>
            </a:extLst>
          </p:cNvPr>
          <p:cNvCxnSpPr>
            <a:cxnSpLocks/>
            <a:stCxn id="56" idx="6"/>
            <a:endCxn id="61" idx="2"/>
          </p:cNvCxnSpPr>
          <p:nvPr/>
        </p:nvCxnSpPr>
        <p:spPr>
          <a:xfrm>
            <a:off x="2936868" y="2604544"/>
            <a:ext cx="81970" cy="181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9D2D365C-BBDE-4A61-A981-C92C1A3C9D21}"/>
              </a:ext>
            </a:extLst>
          </p:cNvPr>
          <p:cNvCxnSpPr>
            <a:cxnSpLocks/>
            <a:stCxn id="57" idx="6"/>
            <a:endCxn id="60" idx="2"/>
          </p:cNvCxnSpPr>
          <p:nvPr/>
        </p:nvCxnSpPr>
        <p:spPr>
          <a:xfrm flipV="1">
            <a:off x="2931552" y="2654004"/>
            <a:ext cx="88793" cy="68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897CF7EC-0011-41E5-BD24-CB5842729635}"/>
              </a:ext>
            </a:extLst>
          </p:cNvPr>
          <p:cNvCxnSpPr>
            <a:cxnSpLocks/>
            <a:stCxn id="57" idx="6"/>
            <a:endCxn id="61" idx="2"/>
          </p:cNvCxnSpPr>
          <p:nvPr/>
        </p:nvCxnSpPr>
        <p:spPr>
          <a:xfrm>
            <a:off x="2931552" y="2722382"/>
            <a:ext cx="87286" cy="63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58789E5-DE99-4CFF-BE5D-FE0E3E32926D}"/>
              </a:ext>
            </a:extLst>
          </p:cNvPr>
          <p:cNvCxnSpPr>
            <a:cxnSpLocks/>
            <a:stCxn id="57" idx="6"/>
            <a:endCxn id="62" idx="2"/>
          </p:cNvCxnSpPr>
          <p:nvPr/>
        </p:nvCxnSpPr>
        <p:spPr>
          <a:xfrm>
            <a:off x="2931552" y="2722382"/>
            <a:ext cx="87286" cy="19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EEFFE1C-2930-4044-A503-F08116D091A4}"/>
              </a:ext>
            </a:extLst>
          </p:cNvPr>
          <p:cNvCxnSpPr>
            <a:cxnSpLocks/>
            <a:stCxn id="58" idx="6"/>
            <a:endCxn id="61" idx="2"/>
          </p:cNvCxnSpPr>
          <p:nvPr/>
        </p:nvCxnSpPr>
        <p:spPr>
          <a:xfrm flipV="1">
            <a:off x="2932398" y="2786054"/>
            <a:ext cx="86440" cy="5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8AA187F-BF8E-491A-A05F-F6BDD1E2A427}"/>
              </a:ext>
            </a:extLst>
          </p:cNvPr>
          <p:cNvCxnSpPr>
            <a:cxnSpLocks/>
            <a:stCxn id="58" idx="6"/>
            <a:endCxn id="60" idx="2"/>
          </p:cNvCxnSpPr>
          <p:nvPr/>
        </p:nvCxnSpPr>
        <p:spPr>
          <a:xfrm flipV="1">
            <a:off x="2932398" y="2654004"/>
            <a:ext cx="87947" cy="184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8C12625-A6D4-474B-B687-C4ED3364946B}"/>
              </a:ext>
            </a:extLst>
          </p:cNvPr>
          <p:cNvCxnSpPr>
            <a:cxnSpLocks/>
            <a:stCxn id="58" idx="6"/>
            <a:endCxn id="62" idx="2"/>
          </p:cNvCxnSpPr>
          <p:nvPr/>
        </p:nvCxnSpPr>
        <p:spPr>
          <a:xfrm>
            <a:off x="2932398" y="2838860"/>
            <a:ext cx="86440" cy="76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B89F5E9-7688-4638-8529-9A0C5E71FDA5}"/>
              </a:ext>
            </a:extLst>
          </p:cNvPr>
          <p:cNvCxnSpPr>
            <a:cxnSpLocks/>
            <a:stCxn id="59" idx="6"/>
            <a:endCxn id="60" idx="2"/>
          </p:cNvCxnSpPr>
          <p:nvPr/>
        </p:nvCxnSpPr>
        <p:spPr>
          <a:xfrm flipV="1">
            <a:off x="2931972" y="2654004"/>
            <a:ext cx="88373" cy="295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1325167-1E02-4A83-BA65-E81BF252F1E9}"/>
              </a:ext>
            </a:extLst>
          </p:cNvPr>
          <p:cNvCxnSpPr>
            <a:cxnSpLocks/>
            <a:stCxn id="59" idx="6"/>
            <a:endCxn id="61" idx="2"/>
          </p:cNvCxnSpPr>
          <p:nvPr/>
        </p:nvCxnSpPr>
        <p:spPr>
          <a:xfrm flipV="1">
            <a:off x="2931972" y="2786054"/>
            <a:ext cx="86866" cy="163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288FFE1-EB05-4D8B-890A-3E888C087873}"/>
              </a:ext>
            </a:extLst>
          </p:cNvPr>
          <p:cNvCxnSpPr>
            <a:cxnSpLocks/>
            <a:stCxn id="59" idx="6"/>
            <a:endCxn id="62" idx="2"/>
          </p:cNvCxnSpPr>
          <p:nvPr/>
        </p:nvCxnSpPr>
        <p:spPr>
          <a:xfrm flipV="1">
            <a:off x="2931972" y="2915842"/>
            <a:ext cx="86866" cy="339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85D0777-F3CB-4036-8963-4E5048A068B2}"/>
              </a:ext>
            </a:extLst>
          </p:cNvPr>
          <p:cNvCxnSpPr>
            <a:cxnSpLocks/>
            <a:stCxn id="60" idx="6"/>
            <a:endCxn id="63" idx="2"/>
          </p:cNvCxnSpPr>
          <p:nvPr/>
        </p:nvCxnSpPr>
        <p:spPr>
          <a:xfrm>
            <a:off x="3096789" y="2654004"/>
            <a:ext cx="74165" cy="13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BEF0BE3-229C-4C8C-AF26-88C48C3E1409}"/>
              </a:ext>
            </a:extLst>
          </p:cNvPr>
          <p:cNvCxnSpPr>
            <a:cxnSpLocks/>
            <a:stCxn id="60" idx="6"/>
            <a:endCxn id="64" idx="2"/>
          </p:cNvCxnSpPr>
          <p:nvPr/>
        </p:nvCxnSpPr>
        <p:spPr>
          <a:xfrm>
            <a:off x="3096789" y="2654004"/>
            <a:ext cx="74210" cy="240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2F3DE99-CD6B-44C1-8086-82DB8F9664A3}"/>
              </a:ext>
            </a:extLst>
          </p:cNvPr>
          <p:cNvCxnSpPr>
            <a:cxnSpLocks/>
            <a:stCxn id="61" idx="6"/>
            <a:endCxn id="63" idx="2"/>
          </p:cNvCxnSpPr>
          <p:nvPr/>
        </p:nvCxnSpPr>
        <p:spPr>
          <a:xfrm flipV="1">
            <a:off x="3098295" y="2667822"/>
            <a:ext cx="72659" cy="118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7D28C4D-75E1-449C-B9A6-8BF9EFD2C5B7}"/>
              </a:ext>
            </a:extLst>
          </p:cNvPr>
          <p:cNvCxnSpPr>
            <a:cxnSpLocks/>
            <a:stCxn id="61" idx="6"/>
            <a:endCxn id="64" idx="2"/>
          </p:cNvCxnSpPr>
          <p:nvPr/>
        </p:nvCxnSpPr>
        <p:spPr>
          <a:xfrm>
            <a:off x="3098295" y="2786054"/>
            <a:ext cx="72704" cy="108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5FFFF1E-AC66-45DD-84D0-CA4F2D79B969}"/>
              </a:ext>
            </a:extLst>
          </p:cNvPr>
          <p:cNvCxnSpPr>
            <a:cxnSpLocks/>
            <a:stCxn id="62" idx="6"/>
            <a:endCxn id="63" idx="2"/>
          </p:cNvCxnSpPr>
          <p:nvPr/>
        </p:nvCxnSpPr>
        <p:spPr>
          <a:xfrm flipV="1">
            <a:off x="3098295" y="2667822"/>
            <a:ext cx="72659" cy="248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B2DB46D-9DDB-4C69-AFC1-7A3719C05A29}"/>
              </a:ext>
            </a:extLst>
          </p:cNvPr>
          <p:cNvCxnSpPr>
            <a:cxnSpLocks/>
            <a:stCxn id="62" idx="6"/>
            <a:endCxn id="64" idx="2"/>
          </p:cNvCxnSpPr>
          <p:nvPr/>
        </p:nvCxnSpPr>
        <p:spPr>
          <a:xfrm flipV="1">
            <a:off x="3098295" y="2894176"/>
            <a:ext cx="72704" cy="21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02243C19-520D-4F05-BA8A-9DC3222C1FCA}"/>
              </a:ext>
            </a:extLst>
          </p:cNvPr>
          <p:cNvSpPr/>
          <p:nvPr/>
        </p:nvSpPr>
        <p:spPr>
          <a:xfrm>
            <a:off x="3289542" y="2562439"/>
            <a:ext cx="76801" cy="76656"/>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椭圆 82">
            <a:extLst>
              <a:ext uri="{FF2B5EF4-FFF2-40B4-BE49-F238E27FC236}">
                <a16:creationId xmlns:a16="http://schemas.microsoft.com/office/drawing/2014/main" id="{4C015FD2-6711-4419-9DC6-073E30E7ED00}"/>
              </a:ext>
            </a:extLst>
          </p:cNvPr>
          <p:cNvSpPr/>
          <p:nvPr/>
        </p:nvSpPr>
        <p:spPr>
          <a:xfrm>
            <a:off x="3284226" y="2682215"/>
            <a:ext cx="76801" cy="72779"/>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a:extLst>
              <a:ext uri="{FF2B5EF4-FFF2-40B4-BE49-F238E27FC236}">
                <a16:creationId xmlns:a16="http://schemas.microsoft.com/office/drawing/2014/main" id="{185712A9-2870-4B06-B996-D3C14926588E}"/>
              </a:ext>
            </a:extLst>
          </p:cNvPr>
          <p:cNvSpPr/>
          <p:nvPr/>
        </p:nvSpPr>
        <p:spPr>
          <a:xfrm>
            <a:off x="3281344" y="2798931"/>
            <a:ext cx="80529" cy="72304"/>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a:extLst>
              <a:ext uri="{FF2B5EF4-FFF2-40B4-BE49-F238E27FC236}">
                <a16:creationId xmlns:a16="http://schemas.microsoft.com/office/drawing/2014/main" id="{B547B1C4-8B4B-4082-8A9D-28B1F521C9C5}"/>
              </a:ext>
            </a:extLst>
          </p:cNvPr>
          <p:cNvSpPr/>
          <p:nvPr/>
        </p:nvSpPr>
        <p:spPr>
          <a:xfrm>
            <a:off x="3280924" y="2909352"/>
            <a:ext cx="80523" cy="73283"/>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86" name="直接连接符 85">
            <a:extLst>
              <a:ext uri="{FF2B5EF4-FFF2-40B4-BE49-F238E27FC236}">
                <a16:creationId xmlns:a16="http://schemas.microsoft.com/office/drawing/2014/main" id="{4F2A2670-99D7-4C9A-B072-E5DB32FFFB53}"/>
              </a:ext>
            </a:extLst>
          </p:cNvPr>
          <p:cNvCxnSpPr>
            <a:cxnSpLocks/>
            <a:stCxn id="63" idx="6"/>
            <a:endCxn id="82" idx="2"/>
          </p:cNvCxnSpPr>
          <p:nvPr/>
        </p:nvCxnSpPr>
        <p:spPr>
          <a:xfrm flipV="1">
            <a:off x="3249968" y="2600767"/>
            <a:ext cx="39574" cy="670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B85138A-DA70-44A5-A000-5A5469FFDE93}"/>
              </a:ext>
            </a:extLst>
          </p:cNvPr>
          <p:cNvCxnSpPr>
            <a:cxnSpLocks/>
            <a:stCxn id="63" idx="6"/>
            <a:endCxn id="83" idx="2"/>
          </p:cNvCxnSpPr>
          <p:nvPr/>
        </p:nvCxnSpPr>
        <p:spPr>
          <a:xfrm>
            <a:off x="3249968" y="2667822"/>
            <a:ext cx="34258" cy="50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13BB87A6-0AA6-4FD1-B345-D26E74A855DB}"/>
              </a:ext>
            </a:extLst>
          </p:cNvPr>
          <p:cNvCxnSpPr>
            <a:cxnSpLocks/>
            <a:stCxn id="63" idx="6"/>
            <a:endCxn id="84" idx="2"/>
          </p:cNvCxnSpPr>
          <p:nvPr/>
        </p:nvCxnSpPr>
        <p:spPr>
          <a:xfrm>
            <a:off x="3249968" y="2667822"/>
            <a:ext cx="31376" cy="167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D4ED6EF-E27F-4B8C-BB83-6C7A7413F4D0}"/>
              </a:ext>
            </a:extLst>
          </p:cNvPr>
          <p:cNvCxnSpPr>
            <a:cxnSpLocks/>
            <a:stCxn id="63" idx="6"/>
            <a:endCxn id="85" idx="2"/>
          </p:cNvCxnSpPr>
          <p:nvPr/>
        </p:nvCxnSpPr>
        <p:spPr>
          <a:xfrm>
            <a:off x="3249968" y="2667822"/>
            <a:ext cx="30956" cy="278172"/>
          </a:xfrm>
          <a:prstGeom prst="lin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315C0D7B-F315-450A-99DB-878034EB7652}"/>
              </a:ext>
            </a:extLst>
          </p:cNvPr>
          <p:cNvCxnSpPr>
            <a:cxnSpLocks/>
            <a:stCxn id="64" idx="6"/>
            <a:endCxn id="82" idx="2"/>
          </p:cNvCxnSpPr>
          <p:nvPr/>
        </p:nvCxnSpPr>
        <p:spPr>
          <a:xfrm flipV="1">
            <a:off x="3250014" y="2600767"/>
            <a:ext cx="39528" cy="293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C11E7D2-7DA9-43E4-B170-DFD78971A16E}"/>
              </a:ext>
            </a:extLst>
          </p:cNvPr>
          <p:cNvCxnSpPr>
            <a:cxnSpLocks/>
            <a:stCxn id="64" idx="6"/>
            <a:endCxn id="83" idx="2"/>
          </p:cNvCxnSpPr>
          <p:nvPr/>
        </p:nvCxnSpPr>
        <p:spPr>
          <a:xfrm flipV="1">
            <a:off x="3250014" y="2718605"/>
            <a:ext cx="34212" cy="175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5AF1B67-0BD3-4A10-B6C3-763B230EE4C9}"/>
              </a:ext>
            </a:extLst>
          </p:cNvPr>
          <p:cNvCxnSpPr>
            <a:cxnSpLocks/>
            <a:stCxn id="64" idx="6"/>
            <a:endCxn id="84" idx="2"/>
          </p:cNvCxnSpPr>
          <p:nvPr/>
        </p:nvCxnSpPr>
        <p:spPr>
          <a:xfrm flipV="1">
            <a:off x="3250014" y="2835083"/>
            <a:ext cx="31330" cy="5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8FF9A6B-B157-4F56-AACE-AC9811577229}"/>
              </a:ext>
            </a:extLst>
          </p:cNvPr>
          <p:cNvCxnSpPr>
            <a:cxnSpLocks/>
            <a:stCxn id="64" idx="6"/>
            <a:endCxn id="85" idx="2"/>
          </p:cNvCxnSpPr>
          <p:nvPr/>
        </p:nvCxnSpPr>
        <p:spPr>
          <a:xfrm>
            <a:off x="3250014" y="2894176"/>
            <a:ext cx="30910" cy="51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AD2DAB54-810B-4959-BDA9-59AE03FD38EF}"/>
              </a:ext>
            </a:extLst>
          </p:cNvPr>
          <p:cNvSpPr txBox="1"/>
          <p:nvPr/>
        </p:nvSpPr>
        <p:spPr>
          <a:xfrm>
            <a:off x="951220" y="1798034"/>
            <a:ext cx="2975046"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Multiple ML models</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5" name="矩形: 圆角 94">
            <a:extLst>
              <a:ext uri="{FF2B5EF4-FFF2-40B4-BE49-F238E27FC236}">
                <a16:creationId xmlns:a16="http://schemas.microsoft.com/office/drawing/2014/main" id="{EE6DC20B-EF51-4DB4-B545-1EBB4E8029BF}"/>
              </a:ext>
            </a:extLst>
          </p:cNvPr>
          <p:cNvSpPr/>
          <p:nvPr/>
        </p:nvSpPr>
        <p:spPr>
          <a:xfrm>
            <a:off x="1004390" y="4540529"/>
            <a:ext cx="2805029" cy="145165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73D60410-64E1-48BF-A428-2153312BC5FB}"/>
              </a:ext>
            </a:extLst>
          </p:cNvPr>
          <p:cNvSpPr txBox="1"/>
          <p:nvPr/>
        </p:nvSpPr>
        <p:spPr>
          <a:xfrm>
            <a:off x="1170885" y="5173591"/>
            <a:ext cx="63462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High</a:t>
            </a:r>
            <a:endParaRPr lang="zh-CN" altLang="en-US" sz="1600" dirty="0">
              <a:latin typeface="Times New Roman" panose="02020603050405020304" pitchFamily="18" charset="0"/>
              <a:cs typeface="Times New Roman" panose="02020603050405020304" pitchFamily="18" charset="0"/>
            </a:endParaRPr>
          </a:p>
        </p:txBody>
      </p:sp>
      <p:sp>
        <p:nvSpPr>
          <p:cNvPr id="97" name="矩形: 圆角 96">
            <a:extLst>
              <a:ext uri="{FF2B5EF4-FFF2-40B4-BE49-F238E27FC236}">
                <a16:creationId xmlns:a16="http://schemas.microsoft.com/office/drawing/2014/main" id="{41FFF071-40F5-4AA3-807C-8969B1E5A20A}"/>
              </a:ext>
            </a:extLst>
          </p:cNvPr>
          <p:cNvSpPr/>
          <p:nvPr/>
        </p:nvSpPr>
        <p:spPr>
          <a:xfrm>
            <a:off x="1937525" y="5202245"/>
            <a:ext cx="618933" cy="72324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8CF04192-1346-42CF-B41F-CA325A764556}"/>
              </a:ext>
            </a:extLst>
          </p:cNvPr>
          <p:cNvSpPr txBox="1"/>
          <p:nvPr/>
        </p:nvSpPr>
        <p:spPr>
          <a:xfrm>
            <a:off x="2259765" y="2499810"/>
            <a:ext cx="465111" cy="369332"/>
          </a:xfrm>
          <a:prstGeom prst="rect">
            <a:avLst/>
          </a:prstGeom>
          <a:noFill/>
        </p:spPr>
        <p:txBody>
          <a:bodyPr wrap="square" rtlCol="0">
            <a:spAutoFit/>
          </a:bodyPr>
          <a:lstStyle/>
          <a:p>
            <a:r>
              <a:rPr lang="en-US" altLang="zh-CN" b="1" dirty="0"/>
              <a:t>…</a:t>
            </a:r>
            <a:endParaRPr lang="zh-CN" altLang="en-US" b="1" dirty="0"/>
          </a:p>
        </p:txBody>
      </p:sp>
      <p:sp>
        <p:nvSpPr>
          <p:cNvPr id="101" name="文本框 100">
            <a:extLst>
              <a:ext uri="{FF2B5EF4-FFF2-40B4-BE49-F238E27FC236}">
                <a16:creationId xmlns:a16="http://schemas.microsoft.com/office/drawing/2014/main" id="{477D1ECA-FBC1-4F5D-9195-E25546DD447B}"/>
              </a:ext>
            </a:extLst>
          </p:cNvPr>
          <p:cNvSpPr txBox="1"/>
          <p:nvPr/>
        </p:nvSpPr>
        <p:spPr>
          <a:xfrm>
            <a:off x="1871994" y="5199484"/>
            <a:ext cx="809771"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Middle</a:t>
            </a:r>
            <a:endParaRPr lang="zh-CN" altLang="en-US" sz="1600" dirty="0">
              <a:latin typeface="Times New Roman" panose="02020603050405020304" pitchFamily="18" charset="0"/>
              <a:cs typeface="Times New Roman" panose="02020603050405020304" pitchFamily="18" charset="0"/>
            </a:endParaRPr>
          </a:p>
        </p:txBody>
      </p:sp>
      <p:sp>
        <p:nvSpPr>
          <p:cNvPr id="102" name="文本框 101">
            <a:extLst>
              <a:ext uri="{FF2B5EF4-FFF2-40B4-BE49-F238E27FC236}">
                <a16:creationId xmlns:a16="http://schemas.microsoft.com/office/drawing/2014/main" id="{755F13A3-4E80-4597-966B-931B846B3895}"/>
              </a:ext>
            </a:extLst>
          </p:cNvPr>
          <p:cNvSpPr txBox="1"/>
          <p:nvPr/>
        </p:nvSpPr>
        <p:spPr>
          <a:xfrm>
            <a:off x="2624943" y="5349593"/>
            <a:ext cx="465111" cy="369332"/>
          </a:xfrm>
          <a:prstGeom prst="rect">
            <a:avLst/>
          </a:prstGeom>
          <a:noFill/>
        </p:spPr>
        <p:txBody>
          <a:bodyPr wrap="square" rtlCol="0">
            <a:spAutoFit/>
          </a:bodyPr>
          <a:lstStyle/>
          <a:p>
            <a:r>
              <a:rPr lang="en-US" altLang="zh-CN" b="1" dirty="0"/>
              <a:t>…</a:t>
            </a:r>
            <a:endParaRPr lang="zh-CN" altLang="en-US" b="1" dirty="0"/>
          </a:p>
        </p:txBody>
      </p:sp>
      <p:pic>
        <p:nvPicPr>
          <p:cNvPr id="103" name="图形 102" descr="仪表">
            <a:extLst>
              <a:ext uri="{FF2B5EF4-FFF2-40B4-BE49-F238E27FC236}">
                <a16:creationId xmlns:a16="http://schemas.microsoft.com/office/drawing/2014/main" id="{3EA610D3-B0DF-4D2E-9B7E-C555F0A9D4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79056" y="5386806"/>
            <a:ext cx="541315" cy="541315"/>
          </a:xfrm>
          <a:prstGeom prst="rect">
            <a:avLst/>
          </a:prstGeom>
        </p:spPr>
      </p:pic>
      <p:pic>
        <p:nvPicPr>
          <p:cNvPr id="104" name="图形 103" descr="温度计">
            <a:extLst>
              <a:ext uri="{FF2B5EF4-FFF2-40B4-BE49-F238E27FC236}">
                <a16:creationId xmlns:a16="http://schemas.microsoft.com/office/drawing/2014/main" id="{B2405F46-A351-4457-B42F-297B20BEDCC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16433" y="5458335"/>
            <a:ext cx="457208" cy="457208"/>
          </a:xfrm>
          <a:prstGeom prst="rect">
            <a:avLst/>
          </a:prstGeom>
        </p:spPr>
      </p:pic>
      <p:sp>
        <p:nvSpPr>
          <p:cNvPr id="106" name="矩形: 圆角 105">
            <a:extLst>
              <a:ext uri="{FF2B5EF4-FFF2-40B4-BE49-F238E27FC236}">
                <a16:creationId xmlns:a16="http://schemas.microsoft.com/office/drawing/2014/main" id="{FCD55FF2-AF6B-41FD-8684-6AA4DBCA9B03}"/>
              </a:ext>
            </a:extLst>
          </p:cNvPr>
          <p:cNvSpPr/>
          <p:nvPr/>
        </p:nvSpPr>
        <p:spPr>
          <a:xfrm>
            <a:off x="1150541" y="5197968"/>
            <a:ext cx="618933" cy="73304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75619920-B22D-4580-91F0-1A9E108A7FD1}"/>
              </a:ext>
            </a:extLst>
          </p:cNvPr>
          <p:cNvCxnSpPr>
            <a:cxnSpLocks/>
          </p:cNvCxnSpPr>
          <p:nvPr/>
        </p:nvCxnSpPr>
        <p:spPr>
          <a:xfrm>
            <a:off x="1041986" y="3380910"/>
            <a:ext cx="27492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D4264F0D-A232-4560-BFB6-9E5FCE627089}"/>
              </a:ext>
            </a:extLst>
          </p:cNvPr>
          <p:cNvCxnSpPr>
            <a:cxnSpLocks/>
          </p:cNvCxnSpPr>
          <p:nvPr/>
        </p:nvCxnSpPr>
        <p:spPr>
          <a:xfrm flipV="1">
            <a:off x="1026967" y="4349761"/>
            <a:ext cx="2764221" cy="17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矩形: 圆角 108">
            <a:extLst>
              <a:ext uri="{FF2B5EF4-FFF2-40B4-BE49-F238E27FC236}">
                <a16:creationId xmlns:a16="http://schemas.microsoft.com/office/drawing/2014/main" id="{C8561504-27F6-4EA3-90B7-4C1E7E42F0E2}"/>
              </a:ext>
            </a:extLst>
          </p:cNvPr>
          <p:cNvSpPr/>
          <p:nvPr/>
        </p:nvSpPr>
        <p:spPr>
          <a:xfrm>
            <a:off x="2646181" y="3706115"/>
            <a:ext cx="1047769" cy="550653"/>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Req #n</a:t>
            </a:r>
            <a:endParaRPr lang="zh-CN" altLang="en-US" sz="2000" dirty="0">
              <a:latin typeface="Times New Roman" panose="02020603050405020304" pitchFamily="18" charset="0"/>
              <a:cs typeface="Times New Roman" panose="02020603050405020304" pitchFamily="18" charset="0"/>
            </a:endParaRPr>
          </a:p>
        </p:txBody>
      </p:sp>
      <p:sp>
        <p:nvSpPr>
          <p:cNvPr id="110" name="文本框 109">
            <a:extLst>
              <a:ext uri="{FF2B5EF4-FFF2-40B4-BE49-F238E27FC236}">
                <a16:creationId xmlns:a16="http://schemas.microsoft.com/office/drawing/2014/main" id="{10EE8C81-5EED-4175-860E-6DBAC0B47E0E}"/>
              </a:ext>
            </a:extLst>
          </p:cNvPr>
          <p:cNvSpPr txBox="1"/>
          <p:nvPr/>
        </p:nvSpPr>
        <p:spPr>
          <a:xfrm>
            <a:off x="2187097" y="3761327"/>
            <a:ext cx="465111" cy="369332"/>
          </a:xfrm>
          <a:prstGeom prst="rect">
            <a:avLst/>
          </a:prstGeom>
          <a:noFill/>
        </p:spPr>
        <p:txBody>
          <a:bodyPr wrap="square" rtlCol="0">
            <a:spAutoFit/>
          </a:bodyPr>
          <a:lstStyle/>
          <a:p>
            <a:r>
              <a:rPr lang="en-US" altLang="zh-CN" b="1" dirty="0"/>
              <a:t>…</a:t>
            </a:r>
            <a:endParaRPr lang="zh-CN" altLang="en-US" b="1" dirty="0"/>
          </a:p>
        </p:txBody>
      </p:sp>
      <p:sp>
        <p:nvSpPr>
          <p:cNvPr id="111" name="矩形 110">
            <a:extLst>
              <a:ext uri="{FF2B5EF4-FFF2-40B4-BE49-F238E27FC236}">
                <a16:creationId xmlns:a16="http://schemas.microsoft.com/office/drawing/2014/main" id="{E797681A-96DB-4FF9-BABB-008F30F7BE12}"/>
              </a:ext>
            </a:extLst>
          </p:cNvPr>
          <p:cNvSpPr/>
          <p:nvPr/>
        </p:nvSpPr>
        <p:spPr>
          <a:xfrm>
            <a:off x="1649552" y="1417957"/>
            <a:ext cx="1713931" cy="461665"/>
          </a:xfrm>
          <a:prstGeom prst="rect">
            <a:avLst/>
          </a:prstGeom>
        </p:spPr>
        <p:txBody>
          <a:bodyPr wrap="none">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Developers </a:t>
            </a:r>
          </a:p>
        </p:txBody>
      </p:sp>
      <p:sp>
        <p:nvSpPr>
          <p:cNvPr id="170" name="文本框 169">
            <a:extLst>
              <a:ext uri="{FF2B5EF4-FFF2-40B4-BE49-F238E27FC236}">
                <a16:creationId xmlns:a16="http://schemas.microsoft.com/office/drawing/2014/main" id="{6035E9D3-C8F2-44D5-844E-95E07259544D}"/>
              </a:ext>
            </a:extLst>
          </p:cNvPr>
          <p:cNvSpPr txBox="1"/>
          <p:nvPr/>
        </p:nvSpPr>
        <p:spPr>
          <a:xfrm>
            <a:off x="1743192" y="3280988"/>
            <a:ext cx="1351291" cy="461665"/>
          </a:xfrm>
          <a:prstGeom prst="rect">
            <a:avLst/>
          </a:prstGeom>
          <a:noFill/>
        </p:spPr>
        <p:txBody>
          <a:bodyPr wrap="square" rtlCol="0">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FL jobs</a:t>
            </a:r>
            <a:endPar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nvGrpSpPr>
          <p:cNvPr id="182" name="组合 181">
            <a:extLst>
              <a:ext uri="{FF2B5EF4-FFF2-40B4-BE49-F238E27FC236}">
                <a16:creationId xmlns:a16="http://schemas.microsoft.com/office/drawing/2014/main" id="{68B197CC-CEF6-45A1-95C3-BFFEF14D04A8}"/>
              </a:ext>
            </a:extLst>
          </p:cNvPr>
          <p:cNvGrpSpPr/>
          <p:nvPr/>
        </p:nvGrpSpPr>
        <p:grpSpPr>
          <a:xfrm>
            <a:off x="3041635" y="5160088"/>
            <a:ext cx="620941" cy="759075"/>
            <a:chOff x="2907545" y="5171313"/>
            <a:chExt cx="620941" cy="759075"/>
          </a:xfrm>
        </p:grpSpPr>
        <p:sp>
          <p:nvSpPr>
            <p:cNvPr id="98" name="文本框 97">
              <a:extLst>
                <a:ext uri="{FF2B5EF4-FFF2-40B4-BE49-F238E27FC236}">
                  <a16:creationId xmlns:a16="http://schemas.microsoft.com/office/drawing/2014/main" id="{F3BE84D8-50D7-4AA2-9807-FFA643D63A0B}"/>
                </a:ext>
              </a:extLst>
            </p:cNvPr>
            <p:cNvSpPr txBox="1"/>
            <p:nvPr/>
          </p:nvSpPr>
          <p:spPr>
            <a:xfrm>
              <a:off x="2960781" y="5171313"/>
              <a:ext cx="56770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Low</a:t>
              </a:r>
              <a:endParaRPr lang="zh-CN" altLang="en-US" sz="1600" dirty="0">
                <a:latin typeface="Times New Roman" panose="02020603050405020304" pitchFamily="18" charset="0"/>
                <a:cs typeface="Times New Roman" panose="02020603050405020304" pitchFamily="18" charset="0"/>
              </a:endParaRPr>
            </a:p>
          </p:txBody>
        </p:sp>
        <p:pic>
          <p:nvPicPr>
            <p:cNvPr id="105" name="图形 104" descr="低温">
              <a:extLst>
                <a:ext uri="{FF2B5EF4-FFF2-40B4-BE49-F238E27FC236}">
                  <a16:creationId xmlns:a16="http://schemas.microsoft.com/office/drawing/2014/main" id="{89CC06B3-2424-4CE1-AF66-AE2FE19687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59302" y="5429378"/>
              <a:ext cx="490741" cy="490741"/>
            </a:xfrm>
            <a:prstGeom prst="rect">
              <a:avLst/>
            </a:prstGeom>
          </p:spPr>
        </p:pic>
        <p:sp>
          <p:nvSpPr>
            <p:cNvPr id="171" name="矩形: 圆角 170">
              <a:extLst>
                <a:ext uri="{FF2B5EF4-FFF2-40B4-BE49-F238E27FC236}">
                  <a16:creationId xmlns:a16="http://schemas.microsoft.com/office/drawing/2014/main" id="{84ED6838-EDB5-4F98-ACE0-1AB8B86E1F60}"/>
                </a:ext>
              </a:extLst>
            </p:cNvPr>
            <p:cNvSpPr/>
            <p:nvPr/>
          </p:nvSpPr>
          <p:spPr>
            <a:xfrm>
              <a:off x="2907545" y="5197348"/>
              <a:ext cx="618933" cy="73304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3" name="任意多边形: 形状 172">
            <a:extLst>
              <a:ext uri="{FF2B5EF4-FFF2-40B4-BE49-F238E27FC236}">
                <a16:creationId xmlns:a16="http://schemas.microsoft.com/office/drawing/2014/main" id="{E9CADEBF-A1CE-464F-8CB5-7DE2B61E80B4}"/>
              </a:ext>
            </a:extLst>
          </p:cNvPr>
          <p:cNvSpPr/>
          <p:nvPr/>
        </p:nvSpPr>
        <p:spPr>
          <a:xfrm>
            <a:off x="838200" y="1416787"/>
            <a:ext cx="10586987" cy="4839634"/>
          </a:xfrm>
          <a:custGeom>
            <a:avLst/>
            <a:gdLst>
              <a:gd name="connsiteX0" fmla="*/ 6795927 w 10586987"/>
              <a:gd name="connsiteY0" fmla="*/ 84723 h 4839634"/>
              <a:gd name="connsiteX1" fmla="*/ 6795927 w 10586987"/>
              <a:gd name="connsiteY1" fmla="*/ 4656754 h 4839634"/>
              <a:gd name="connsiteX2" fmla="*/ 10349410 w 10586987"/>
              <a:gd name="connsiteY2" fmla="*/ 4656754 h 4839634"/>
              <a:gd name="connsiteX3" fmla="*/ 10349410 w 10586987"/>
              <a:gd name="connsiteY3" fmla="*/ 84723 h 4839634"/>
              <a:gd name="connsiteX4" fmla="*/ 0 w 10586987"/>
              <a:gd name="connsiteY4" fmla="*/ 0 h 4839634"/>
              <a:gd name="connsiteX5" fmla="*/ 10586987 w 10586987"/>
              <a:gd name="connsiteY5" fmla="*/ 0 h 4839634"/>
              <a:gd name="connsiteX6" fmla="*/ 10586987 w 10586987"/>
              <a:gd name="connsiteY6" fmla="*/ 4839634 h 4839634"/>
              <a:gd name="connsiteX7" fmla="*/ 0 w 10586987"/>
              <a:gd name="connsiteY7" fmla="*/ 4839634 h 483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6987" h="4839634">
                <a:moveTo>
                  <a:pt x="6795927" y="84723"/>
                </a:moveTo>
                <a:lnTo>
                  <a:pt x="6795927" y="4656754"/>
                </a:lnTo>
                <a:lnTo>
                  <a:pt x="10349410" y="4656754"/>
                </a:lnTo>
                <a:lnTo>
                  <a:pt x="10349410" y="84723"/>
                </a:lnTo>
                <a:close/>
                <a:moveTo>
                  <a:pt x="0" y="0"/>
                </a:moveTo>
                <a:lnTo>
                  <a:pt x="10586987" y="0"/>
                </a:lnTo>
                <a:lnTo>
                  <a:pt x="10586987" y="4839634"/>
                </a:lnTo>
                <a:lnTo>
                  <a:pt x="0" y="4839634"/>
                </a:lnTo>
                <a:close/>
              </a:path>
            </a:pathLst>
          </a:custGeom>
          <a:solidFill>
            <a:schemeClr val="bg1">
              <a:lumMod val="95000"/>
              <a:alpha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38522EFE-7E35-42B6-ACCE-40DEE02BFE34}"/>
              </a:ext>
            </a:extLst>
          </p:cNvPr>
          <p:cNvSpPr/>
          <p:nvPr/>
        </p:nvSpPr>
        <p:spPr>
          <a:xfrm>
            <a:off x="7634127" y="1501510"/>
            <a:ext cx="3530906" cy="4572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4" name="组合 173">
            <a:extLst>
              <a:ext uri="{FF2B5EF4-FFF2-40B4-BE49-F238E27FC236}">
                <a16:creationId xmlns:a16="http://schemas.microsoft.com/office/drawing/2014/main" id="{6A9ECD53-932B-43F3-BCF6-83541C09763B}"/>
              </a:ext>
            </a:extLst>
          </p:cNvPr>
          <p:cNvGrpSpPr/>
          <p:nvPr/>
        </p:nvGrpSpPr>
        <p:grpSpPr>
          <a:xfrm>
            <a:off x="1654425" y="6310660"/>
            <a:ext cx="8681201" cy="430887"/>
            <a:chOff x="2392841" y="6386979"/>
            <a:chExt cx="8681201" cy="430887"/>
          </a:xfrm>
        </p:grpSpPr>
        <p:sp>
          <p:nvSpPr>
            <p:cNvPr id="176" name="矩形 175">
              <a:extLst>
                <a:ext uri="{FF2B5EF4-FFF2-40B4-BE49-F238E27FC236}">
                  <a16:creationId xmlns:a16="http://schemas.microsoft.com/office/drawing/2014/main" id="{5A7CF524-E57B-4EB7-A30A-905B2124287E}"/>
                </a:ext>
              </a:extLst>
            </p:cNvPr>
            <p:cNvSpPr/>
            <p:nvPr/>
          </p:nvSpPr>
          <p:spPr>
            <a:xfrm>
              <a:off x="2923208" y="6386979"/>
              <a:ext cx="8150834" cy="430887"/>
            </a:xfrm>
            <a:prstGeom prst="rect">
              <a:avLst/>
            </a:prstGeom>
          </p:spPr>
          <p:txBody>
            <a:bodyPr wrap="square">
              <a:spAutoFit/>
            </a:bodyPr>
            <a:lstStyle/>
            <a:p>
              <a:pPr algn="ctr"/>
              <a:r>
                <a:rPr lang="en-US" altLang="zh-CN" sz="2200" dirty="0">
                  <a:solidFill>
                    <a:schemeClr val="tx1">
                      <a:lumMod val="95000"/>
                      <a:lumOff val="5000"/>
                    </a:schemeClr>
                  </a:solidFill>
                  <a:latin typeface="Times New Roman" panose="02020603050405020304" pitchFamily="18" charset="0"/>
                  <a:cs typeface="Times New Roman" panose="02020603050405020304" pitchFamily="18" charset="0"/>
                </a:rPr>
                <a:t>private block with consumed budget (dark) and available budget (clean) </a:t>
              </a:r>
            </a:p>
          </p:txBody>
        </p:sp>
        <p:sp>
          <p:nvSpPr>
            <p:cNvPr id="177" name="矩形 176">
              <a:extLst>
                <a:ext uri="{FF2B5EF4-FFF2-40B4-BE49-F238E27FC236}">
                  <a16:creationId xmlns:a16="http://schemas.microsoft.com/office/drawing/2014/main" id="{C43527C0-C180-46FF-8438-4ED7FBEFABF5}"/>
                </a:ext>
              </a:extLst>
            </p:cNvPr>
            <p:cNvSpPr/>
            <p:nvPr/>
          </p:nvSpPr>
          <p:spPr>
            <a:xfrm>
              <a:off x="2392841" y="6443308"/>
              <a:ext cx="530367" cy="374558"/>
            </a:xfrm>
            <a:prstGeom prst="rect">
              <a:avLst/>
            </a:prstGeom>
            <a:gradFill flip="none" rotWithShape="1">
              <a:gsLst>
                <a:gs pos="44000">
                  <a:schemeClr val="tx1"/>
                </a:gs>
                <a:gs pos="43000">
                  <a:schemeClr val="bg1"/>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Tree>
    <p:extLst>
      <p:ext uri="{BB962C8B-B14F-4D97-AF65-F5344CB8AC3E}">
        <p14:creationId xmlns:p14="http://schemas.microsoft.com/office/powerpoint/2010/main" val="3200686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B20A3-11D2-4E13-85BD-750348398145}"/>
              </a:ext>
            </a:extLst>
          </p:cNvPr>
          <p:cNvSpPr>
            <a:spLocks noGrp="1"/>
          </p:cNvSpPr>
          <p:nvPr>
            <p:ph type="title"/>
          </p:nvPr>
        </p:nvSpPr>
        <p:spPr/>
        <p:txBody>
          <a:bodyPr/>
          <a:lstStyle/>
          <a:p>
            <a:r>
              <a:rPr lang="en-US" altLang="zh-CN" sz="3600" dirty="0"/>
              <a:t>FLScheduler: Privacy as a Resource</a:t>
            </a:r>
            <a:endParaRPr lang="zh-CN" altLang="en-US" sz="3600" dirty="0"/>
          </a:p>
        </p:txBody>
      </p:sp>
      <p:sp>
        <p:nvSpPr>
          <p:cNvPr id="3" name="矩形 2">
            <a:extLst>
              <a:ext uri="{FF2B5EF4-FFF2-40B4-BE49-F238E27FC236}">
                <a16:creationId xmlns:a16="http://schemas.microsoft.com/office/drawing/2014/main" id="{55F38C0B-7B12-4657-93C4-C418B78BA89F}"/>
              </a:ext>
            </a:extLst>
          </p:cNvPr>
          <p:cNvSpPr/>
          <p:nvPr/>
        </p:nvSpPr>
        <p:spPr>
          <a:xfrm>
            <a:off x="4244773" y="1842500"/>
            <a:ext cx="3035851" cy="41442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8A58530-D1D1-4F3F-80D1-0C10099E2923}"/>
              </a:ext>
            </a:extLst>
          </p:cNvPr>
          <p:cNvSpPr/>
          <p:nvPr/>
        </p:nvSpPr>
        <p:spPr>
          <a:xfrm>
            <a:off x="4592246" y="5151028"/>
            <a:ext cx="2289104" cy="757417"/>
          </a:xfrm>
          <a:prstGeom prst="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C00000"/>
                </a:solidFill>
                <a:latin typeface="Times New Roman" panose="02020603050405020304" pitchFamily="18" charset="0"/>
                <a:cs typeface="Times New Roman" panose="02020603050405020304" pitchFamily="18" charset="0"/>
              </a:rPr>
              <a:t>Scheduler </a:t>
            </a:r>
            <a:r>
              <a:rPr lang="en-US" altLang="zh-CN" sz="2400" b="1" dirty="0">
                <a:solidFill>
                  <a:srgbClr val="FF0000"/>
                </a:solidFill>
                <a:latin typeface="Times New Roman" panose="02020603050405020304" pitchFamily="18" charset="0"/>
                <a:cs typeface="Times New Roman" panose="02020603050405020304" pitchFamily="18" charset="0"/>
              </a:rPr>
              <a:t>  </a:t>
            </a: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07F3F54E-853F-4E3F-B235-FC671AAADC1E}"/>
              </a:ext>
            </a:extLst>
          </p:cNvPr>
          <p:cNvSpPr/>
          <p:nvPr/>
        </p:nvSpPr>
        <p:spPr>
          <a:xfrm>
            <a:off x="4611711" y="1908564"/>
            <a:ext cx="2298565" cy="816417"/>
          </a:xfrm>
          <a:prstGeom prst="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FL Coordinator</a:t>
            </a:r>
          </a:p>
        </p:txBody>
      </p:sp>
      <p:sp>
        <p:nvSpPr>
          <p:cNvPr id="6" name="箭头: 右 5">
            <a:extLst>
              <a:ext uri="{FF2B5EF4-FFF2-40B4-BE49-F238E27FC236}">
                <a16:creationId xmlns:a16="http://schemas.microsoft.com/office/drawing/2014/main" id="{BCB2CDFB-B84A-42C6-B7B0-E03C667C586A}"/>
              </a:ext>
            </a:extLst>
          </p:cNvPr>
          <p:cNvSpPr/>
          <p:nvPr/>
        </p:nvSpPr>
        <p:spPr>
          <a:xfrm rot="16200000">
            <a:off x="4310458" y="3751003"/>
            <a:ext cx="2321316" cy="38737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2B3BDD0-A5ED-4F64-A3A9-9FCC31B466E0}"/>
              </a:ext>
            </a:extLst>
          </p:cNvPr>
          <p:cNvSpPr/>
          <p:nvPr/>
        </p:nvSpPr>
        <p:spPr>
          <a:xfrm>
            <a:off x="5202755" y="1401571"/>
            <a:ext cx="1064715" cy="461665"/>
          </a:xfrm>
          <a:prstGeom prst="rect">
            <a:avLst/>
          </a:prstGeom>
        </p:spPr>
        <p:txBody>
          <a:bodyPr wrap="none">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Server </a:t>
            </a:r>
          </a:p>
        </p:txBody>
      </p:sp>
      <p:sp>
        <p:nvSpPr>
          <p:cNvPr id="99" name="文本框 98">
            <a:extLst>
              <a:ext uri="{FF2B5EF4-FFF2-40B4-BE49-F238E27FC236}">
                <a16:creationId xmlns:a16="http://schemas.microsoft.com/office/drawing/2014/main" id="{D26E05A3-B6B9-4E0F-9706-DD7EEED97FF8}"/>
              </a:ext>
            </a:extLst>
          </p:cNvPr>
          <p:cNvSpPr txBox="1"/>
          <p:nvPr/>
        </p:nvSpPr>
        <p:spPr>
          <a:xfrm>
            <a:off x="422891" y="4435043"/>
            <a:ext cx="3984812" cy="830997"/>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Different </a:t>
            </a:r>
          </a:p>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SLO requirements</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58D44BE-ECC8-4396-9629-6984FD26E2D2}"/>
              </a:ext>
            </a:extLst>
          </p:cNvPr>
          <p:cNvSpPr/>
          <p:nvPr/>
        </p:nvSpPr>
        <p:spPr>
          <a:xfrm>
            <a:off x="4363050" y="3745453"/>
            <a:ext cx="816418" cy="5023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lumMod val="95000"/>
                  <a:lumOff val="5000"/>
                </a:schemeClr>
              </a:solidFill>
            </a:endParaRPr>
          </a:p>
        </p:txBody>
      </p:sp>
      <p:sp>
        <p:nvSpPr>
          <p:cNvPr id="113" name="箭头: 右 112">
            <a:extLst>
              <a:ext uri="{FF2B5EF4-FFF2-40B4-BE49-F238E27FC236}">
                <a16:creationId xmlns:a16="http://schemas.microsoft.com/office/drawing/2014/main" id="{F3F1DDAB-369F-4C07-971E-FE6E4185ADF9}"/>
              </a:ext>
            </a:extLst>
          </p:cNvPr>
          <p:cNvSpPr/>
          <p:nvPr/>
        </p:nvSpPr>
        <p:spPr>
          <a:xfrm rot="5400000">
            <a:off x="4408613" y="4501206"/>
            <a:ext cx="820911" cy="38737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箭头: 右 113">
            <a:extLst>
              <a:ext uri="{FF2B5EF4-FFF2-40B4-BE49-F238E27FC236}">
                <a16:creationId xmlns:a16="http://schemas.microsoft.com/office/drawing/2014/main" id="{D0AF2664-28F8-488C-843C-57A924ABFB78}"/>
              </a:ext>
            </a:extLst>
          </p:cNvPr>
          <p:cNvSpPr/>
          <p:nvPr/>
        </p:nvSpPr>
        <p:spPr>
          <a:xfrm rot="10800000">
            <a:off x="7253169" y="4152081"/>
            <a:ext cx="380958" cy="387377"/>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4835A3E7-0AC6-4227-8144-436169E6CCE9}"/>
              </a:ext>
            </a:extLst>
          </p:cNvPr>
          <p:cNvCxnSpPr>
            <a:cxnSpLocks/>
          </p:cNvCxnSpPr>
          <p:nvPr/>
        </p:nvCxnSpPr>
        <p:spPr>
          <a:xfrm>
            <a:off x="7856900" y="4260625"/>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6941A749-7A4E-42DA-9BC5-B2878C5004F9}"/>
              </a:ext>
            </a:extLst>
          </p:cNvPr>
          <p:cNvSpPr/>
          <p:nvPr/>
        </p:nvSpPr>
        <p:spPr>
          <a:xfrm rot="5400000">
            <a:off x="9248127" y="3958299"/>
            <a:ext cx="80062" cy="5245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endParaRPr lang="zh-CN" altLang="en-US" dirty="0"/>
          </a:p>
        </p:txBody>
      </p:sp>
      <p:sp>
        <p:nvSpPr>
          <p:cNvPr id="118" name="矩形 117">
            <a:extLst>
              <a:ext uri="{FF2B5EF4-FFF2-40B4-BE49-F238E27FC236}">
                <a16:creationId xmlns:a16="http://schemas.microsoft.com/office/drawing/2014/main" id="{E2DB695D-D0BD-474C-8EAC-8183EF399ADD}"/>
              </a:ext>
            </a:extLst>
          </p:cNvPr>
          <p:cNvSpPr/>
          <p:nvPr/>
        </p:nvSpPr>
        <p:spPr>
          <a:xfrm>
            <a:off x="8261987" y="4367846"/>
            <a:ext cx="1276311" cy="369332"/>
          </a:xfrm>
          <a:prstGeom prst="rect">
            <a:avLst/>
          </a:prstGeom>
        </p:spPr>
        <p:txBody>
          <a:bodyPr wrap="none">
            <a:spAutoFit/>
          </a:bodyPr>
          <a:lstStyle/>
          <a:p>
            <a:r>
              <a:rPr lang="en-US" altLang="zh-CN" b="1" dirty="0"/>
              <a:t>Device # 1</a:t>
            </a:r>
            <a:endParaRPr lang="zh-CN" altLang="en-US" b="1" dirty="0"/>
          </a:p>
        </p:txBody>
      </p:sp>
      <p:sp>
        <p:nvSpPr>
          <p:cNvPr id="119" name="矩形 118">
            <a:extLst>
              <a:ext uri="{FF2B5EF4-FFF2-40B4-BE49-F238E27FC236}">
                <a16:creationId xmlns:a16="http://schemas.microsoft.com/office/drawing/2014/main" id="{BC456EC1-C0FE-46C2-BABF-0770DAE3853C}"/>
              </a:ext>
            </a:extLst>
          </p:cNvPr>
          <p:cNvSpPr/>
          <p:nvPr/>
        </p:nvSpPr>
        <p:spPr>
          <a:xfrm>
            <a:off x="7684281" y="4095325"/>
            <a:ext cx="3399583" cy="188601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509A55AA-DF41-4A31-8850-5655D8980750}"/>
              </a:ext>
            </a:extLst>
          </p:cNvPr>
          <p:cNvSpPr/>
          <p:nvPr/>
        </p:nvSpPr>
        <p:spPr>
          <a:xfrm>
            <a:off x="7755333" y="4605181"/>
            <a:ext cx="2885223" cy="1310362"/>
          </a:xfrm>
          <a:prstGeom prst="rect">
            <a:avLst/>
          </a:prstGeom>
          <a:solidFill>
            <a:srgbClr val="F9F4CF"/>
          </a:solidFill>
          <a:ln w="19050">
            <a:solidFill>
              <a:srgbClr val="F9F4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CFB9C00C-B7A0-4DDB-9A7B-567A57396ADD}"/>
                  </a:ext>
                </a:extLst>
              </p:cNvPr>
              <p:cNvSpPr/>
              <p:nvPr/>
            </p:nvSpPr>
            <p:spPr>
              <a:xfrm>
                <a:off x="8149037" y="5357655"/>
                <a:ext cx="530942" cy="478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smtClean="0">
                            <a:latin typeface="Cambria Math" panose="02040503050406030204" pitchFamily="18" charset="0"/>
                          </a:rPr>
                          <m:t>B</m:t>
                        </m:r>
                      </m:e>
                      <m:sub>
                        <m:r>
                          <a:rPr lang="en-US" altLang="zh-CN">
                            <a:latin typeface="Cambria Math" panose="02040503050406030204" pitchFamily="18" charset="0"/>
                          </a:rPr>
                          <m:t>1</m:t>
                        </m:r>
                      </m:sub>
                    </m:sSub>
                  </m:oMath>
                </a14:m>
                <a:endParaRPr lang="zh-CN" altLang="en-US" dirty="0"/>
              </a:p>
            </p:txBody>
          </p:sp>
        </mc:Choice>
        <mc:Fallback xmlns="">
          <p:sp>
            <p:nvSpPr>
              <p:cNvPr id="121" name="矩形 120">
                <a:extLst>
                  <a:ext uri="{FF2B5EF4-FFF2-40B4-BE49-F238E27FC236}">
                    <a16:creationId xmlns:a16="http://schemas.microsoft.com/office/drawing/2014/main" id="{CFB9C00C-B7A0-4DDB-9A7B-567A57396ADD}"/>
                  </a:ext>
                </a:extLst>
              </p:cNvPr>
              <p:cNvSpPr>
                <a:spLocks noRot="1" noChangeAspect="1" noMove="1" noResize="1" noEditPoints="1" noAdjustHandles="1" noChangeArrowheads="1" noChangeShapeType="1" noTextEdit="1"/>
              </p:cNvSpPr>
              <p:nvPr/>
            </p:nvSpPr>
            <p:spPr>
              <a:xfrm>
                <a:off x="8149037" y="5357655"/>
                <a:ext cx="530942" cy="478851"/>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p:cxnSp>
        <p:nvCxnSpPr>
          <p:cNvPr id="122" name="直接箭头连接符 121">
            <a:extLst>
              <a:ext uri="{FF2B5EF4-FFF2-40B4-BE49-F238E27FC236}">
                <a16:creationId xmlns:a16="http://schemas.microsoft.com/office/drawing/2014/main" id="{3189DCDB-7052-4C17-A0BF-69D54DE6B4C3}"/>
              </a:ext>
            </a:extLst>
          </p:cNvPr>
          <p:cNvCxnSpPr>
            <a:cxnSpLocks/>
          </p:cNvCxnSpPr>
          <p:nvPr/>
        </p:nvCxnSpPr>
        <p:spPr>
          <a:xfrm>
            <a:off x="8107514" y="5855483"/>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BEA4C7E4-E244-49CA-A89C-C3BA65A28047}"/>
              </a:ext>
            </a:extLst>
          </p:cNvPr>
          <p:cNvCxnSpPr>
            <a:cxnSpLocks/>
          </p:cNvCxnSpPr>
          <p:nvPr/>
        </p:nvCxnSpPr>
        <p:spPr>
          <a:xfrm flipV="1">
            <a:off x="8111311" y="5125244"/>
            <a:ext cx="0" cy="730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11B036F1-2BB2-4278-8CA3-2067F58ED08B}"/>
              </a:ext>
            </a:extLst>
          </p:cNvPr>
          <p:cNvSpPr/>
          <p:nvPr/>
        </p:nvSpPr>
        <p:spPr>
          <a:xfrm>
            <a:off x="7942215" y="4563039"/>
            <a:ext cx="2511458" cy="461665"/>
          </a:xfrm>
          <a:prstGeom prst="rect">
            <a:avLst/>
          </a:prstGeom>
        </p:spPr>
        <p:txBody>
          <a:bodyPr wrap="none">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Access Controller</a:t>
            </a:r>
          </a:p>
        </p:txBody>
      </p:sp>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191767C1-FD57-4D8C-ACBC-594E9D2E74E7}"/>
                  </a:ext>
                </a:extLst>
              </p:cNvPr>
              <p:cNvSpPr/>
              <p:nvPr/>
            </p:nvSpPr>
            <p:spPr>
              <a:xfrm>
                <a:off x="7755333" y="4179364"/>
                <a:ext cx="2885223" cy="419186"/>
              </a:xfrm>
              <a:prstGeom prst="rect">
                <a:avLst/>
              </a:prstGeom>
              <a:solidFill>
                <a:srgbClr val="C3ECBF"/>
              </a:solidFill>
              <a:ln>
                <a:solidFill>
                  <a:srgbClr val="C3EC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i="1">
                            <a:solidFill>
                              <a:schemeClr val="tx1">
                                <a:lumMod val="95000"/>
                                <a:lumOff val="5000"/>
                              </a:schemeClr>
                            </a:solidFill>
                            <a:latin typeface="Cambria Math" panose="02040503050406030204" pitchFamily="18" charset="0"/>
                            <a:cs typeface="Times New Roman" panose="02020603050405020304" pitchFamily="18" charset="0"/>
                          </a:rPr>
                        </m:ctrlPr>
                      </m:sSubPr>
                      <m:e>
                        <m:r>
                          <m:rPr>
                            <m:sty m:val="p"/>
                          </m:rPr>
                          <a:rPr lang="zh-CN" altLang="en-US" sz="2400" b="0" i="1">
                            <a:solidFill>
                              <a:schemeClr val="tx1">
                                <a:lumMod val="95000"/>
                                <a:lumOff val="5000"/>
                              </a:schemeClr>
                            </a:solidFill>
                            <a:latin typeface="Cambria Math" panose="02040503050406030204" pitchFamily="18" charset="0"/>
                            <a:cs typeface="Times New Roman" panose="02020603050405020304" pitchFamily="18" charset="0"/>
                          </a:rPr>
                          <m:t>ε</m:t>
                        </m:r>
                      </m:e>
                      <m:sub>
                        <m:r>
                          <a:rPr lang="en-US" altLang="zh-CN" sz="2400" b="0" i="1">
                            <a:solidFill>
                              <a:schemeClr val="tx1">
                                <a:lumMod val="95000"/>
                                <a:lumOff val="5000"/>
                              </a:schemeClr>
                            </a:solidFill>
                            <a:latin typeface="Cambria Math" panose="02040503050406030204" pitchFamily="18" charset="0"/>
                            <a:cs typeface="Times New Roman" panose="02020603050405020304" pitchFamily="18" charset="0"/>
                          </a:rPr>
                          <m:t>0</m:t>
                        </m:r>
                      </m:sub>
                    </m:sSub>
                  </m:oMath>
                </a14:m>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-LDP randomness</a:t>
                </a:r>
              </a:p>
            </p:txBody>
          </p:sp>
        </mc:Choice>
        <mc:Fallback xmlns="">
          <p:sp>
            <p:nvSpPr>
              <p:cNvPr id="125" name="矩形 124">
                <a:extLst>
                  <a:ext uri="{FF2B5EF4-FFF2-40B4-BE49-F238E27FC236}">
                    <a16:creationId xmlns:a16="http://schemas.microsoft.com/office/drawing/2014/main" id="{191767C1-FD57-4D8C-ACBC-594E9D2E74E7}"/>
                  </a:ext>
                </a:extLst>
              </p:cNvPr>
              <p:cNvSpPr>
                <a:spLocks noRot="1" noChangeAspect="1" noMove="1" noResize="1" noEditPoints="1" noAdjustHandles="1" noChangeArrowheads="1" noChangeShapeType="1" noTextEdit="1"/>
              </p:cNvSpPr>
              <p:nvPr/>
            </p:nvSpPr>
            <p:spPr>
              <a:xfrm>
                <a:off x="7755333" y="4179364"/>
                <a:ext cx="2885223" cy="419186"/>
              </a:xfrm>
              <a:prstGeom prst="rect">
                <a:avLst/>
              </a:prstGeom>
              <a:blipFill>
                <a:blip r:embed="rId4"/>
                <a:stretch>
                  <a:fillRect t="-15714" b="-35714"/>
                </a:stretch>
              </a:blipFill>
              <a:ln>
                <a:solidFill>
                  <a:srgbClr val="C3ECBF"/>
                </a:solidFill>
              </a:ln>
            </p:spPr>
            <p:txBody>
              <a:bodyPr/>
              <a:lstStyle/>
              <a:p>
                <a:r>
                  <a:rPr lang="zh-CN" altLang="en-US">
                    <a:noFill/>
                  </a:rPr>
                  <a:t> </a:t>
                </a:r>
              </a:p>
            </p:txBody>
          </p:sp>
        </mc:Fallback>
      </mc:AlternateContent>
      <p:sp>
        <p:nvSpPr>
          <p:cNvPr id="126" name="文本框 125">
            <a:extLst>
              <a:ext uri="{FF2B5EF4-FFF2-40B4-BE49-F238E27FC236}">
                <a16:creationId xmlns:a16="http://schemas.microsoft.com/office/drawing/2014/main" id="{8B564F98-3A1E-4DC6-A7F3-B73C97AFB061}"/>
              </a:ext>
            </a:extLst>
          </p:cNvPr>
          <p:cNvSpPr txBox="1"/>
          <p:nvPr/>
        </p:nvSpPr>
        <p:spPr>
          <a:xfrm>
            <a:off x="8892452" y="3710553"/>
            <a:ext cx="677108" cy="560594"/>
          </a:xfrm>
          <a:prstGeom prst="rect">
            <a:avLst/>
          </a:prstGeom>
          <a:noFill/>
        </p:spPr>
        <p:txBody>
          <a:bodyPr vert="eaVert" wrap="square" rtlCol="0">
            <a:spAutoFit/>
          </a:bodyPr>
          <a:lstStyle/>
          <a:p>
            <a:r>
              <a:rPr lang="en-US" altLang="zh-CN" sz="3200" dirty="0"/>
              <a:t>…</a:t>
            </a:r>
            <a:endParaRPr lang="zh-CN" altLang="en-US" sz="3200" dirty="0"/>
          </a:p>
        </p:txBody>
      </p:sp>
      <p:cxnSp>
        <p:nvCxnSpPr>
          <p:cNvPr id="127" name="直接箭头连接符 126">
            <a:extLst>
              <a:ext uri="{FF2B5EF4-FFF2-40B4-BE49-F238E27FC236}">
                <a16:creationId xmlns:a16="http://schemas.microsoft.com/office/drawing/2014/main" id="{48C09998-CA3E-4F7F-99DA-6A26214F2D8C}"/>
              </a:ext>
            </a:extLst>
          </p:cNvPr>
          <p:cNvCxnSpPr>
            <a:cxnSpLocks/>
          </p:cNvCxnSpPr>
          <p:nvPr/>
        </p:nvCxnSpPr>
        <p:spPr>
          <a:xfrm>
            <a:off x="7864547" y="1981301"/>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A13115D9-68E0-41EE-A31D-628DDA6BF1BF}"/>
              </a:ext>
            </a:extLst>
          </p:cNvPr>
          <p:cNvSpPr/>
          <p:nvPr/>
        </p:nvSpPr>
        <p:spPr>
          <a:xfrm rot="5400000">
            <a:off x="9255774" y="1678975"/>
            <a:ext cx="80062" cy="5245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endParaRPr lang="zh-CN" altLang="en-US" dirty="0"/>
          </a:p>
        </p:txBody>
      </p:sp>
      <p:sp>
        <p:nvSpPr>
          <p:cNvPr id="129" name="矩形 128">
            <a:extLst>
              <a:ext uri="{FF2B5EF4-FFF2-40B4-BE49-F238E27FC236}">
                <a16:creationId xmlns:a16="http://schemas.microsoft.com/office/drawing/2014/main" id="{DE68AF58-3989-4BDE-8A6B-5FECD5BBE3A1}"/>
              </a:ext>
            </a:extLst>
          </p:cNvPr>
          <p:cNvSpPr/>
          <p:nvPr/>
        </p:nvSpPr>
        <p:spPr>
          <a:xfrm>
            <a:off x="8269634" y="2088522"/>
            <a:ext cx="1276311" cy="369332"/>
          </a:xfrm>
          <a:prstGeom prst="rect">
            <a:avLst/>
          </a:prstGeom>
        </p:spPr>
        <p:txBody>
          <a:bodyPr wrap="none">
            <a:spAutoFit/>
          </a:bodyPr>
          <a:lstStyle/>
          <a:p>
            <a:r>
              <a:rPr lang="en-US" altLang="zh-CN" b="1" dirty="0"/>
              <a:t>Device # 1</a:t>
            </a:r>
            <a:endParaRPr lang="zh-CN" altLang="en-US" b="1" dirty="0"/>
          </a:p>
        </p:txBody>
      </p:sp>
      <p:sp>
        <p:nvSpPr>
          <p:cNvPr id="130" name="矩形 129">
            <a:extLst>
              <a:ext uri="{FF2B5EF4-FFF2-40B4-BE49-F238E27FC236}">
                <a16:creationId xmlns:a16="http://schemas.microsoft.com/office/drawing/2014/main" id="{E5C903C4-CE43-49AE-B446-0A7660AF2734}"/>
              </a:ext>
            </a:extLst>
          </p:cNvPr>
          <p:cNvSpPr/>
          <p:nvPr/>
        </p:nvSpPr>
        <p:spPr>
          <a:xfrm>
            <a:off x="7686566" y="1847694"/>
            <a:ext cx="3397298" cy="18844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矩形 130">
            <a:extLst>
              <a:ext uri="{FF2B5EF4-FFF2-40B4-BE49-F238E27FC236}">
                <a16:creationId xmlns:a16="http://schemas.microsoft.com/office/drawing/2014/main" id="{1032EFD1-3429-477A-8113-CEF4EC3EFE80}"/>
              </a:ext>
            </a:extLst>
          </p:cNvPr>
          <p:cNvSpPr/>
          <p:nvPr/>
        </p:nvSpPr>
        <p:spPr>
          <a:xfrm>
            <a:off x="7776354" y="2325857"/>
            <a:ext cx="2864202" cy="1335047"/>
          </a:xfrm>
          <a:prstGeom prst="rect">
            <a:avLst/>
          </a:prstGeom>
          <a:solidFill>
            <a:srgbClr val="F9F4CF"/>
          </a:solidFill>
          <a:ln w="19050">
            <a:solidFill>
              <a:srgbClr val="F9F4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5C20E6D0-AAC8-44E5-80AA-80932278FB0C}"/>
                  </a:ext>
                </a:extLst>
              </p:cNvPr>
              <p:cNvSpPr/>
              <p:nvPr/>
            </p:nvSpPr>
            <p:spPr>
              <a:xfrm>
                <a:off x="8171081" y="3088545"/>
                <a:ext cx="530942" cy="478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smtClean="0">
                            <a:latin typeface="Cambria Math" panose="02040503050406030204" pitchFamily="18" charset="0"/>
                          </a:rPr>
                          <m:t>B</m:t>
                        </m:r>
                      </m:e>
                      <m:sub>
                        <m:r>
                          <a:rPr lang="en-US" altLang="zh-CN" sz="2000">
                            <a:latin typeface="Cambria Math" panose="02040503050406030204" pitchFamily="18" charset="0"/>
                          </a:rPr>
                          <m:t>1</m:t>
                        </m:r>
                      </m:sub>
                    </m:sSub>
                  </m:oMath>
                </a14:m>
                <a:endParaRPr lang="zh-CN" altLang="en-US" sz="2000" dirty="0"/>
              </a:p>
            </p:txBody>
          </p:sp>
        </mc:Choice>
        <mc:Fallback xmlns="">
          <p:sp>
            <p:nvSpPr>
              <p:cNvPr id="132" name="矩形 131">
                <a:extLst>
                  <a:ext uri="{FF2B5EF4-FFF2-40B4-BE49-F238E27FC236}">
                    <a16:creationId xmlns:a16="http://schemas.microsoft.com/office/drawing/2014/main" id="{5C20E6D0-AAC8-44E5-80AA-80932278FB0C}"/>
                  </a:ext>
                </a:extLst>
              </p:cNvPr>
              <p:cNvSpPr>
                <a:spLocks noRot="1" noChangeAspect="1" noMove="1" noResize="1" noEditPoints="1" noAdjustHandles="1" noChangeArrowheads="1" noChangeShapeType="1" noTextEdit="1"/>
              </p:cNvSpPr>
              <p:nvPr/>
            </p:nvSpPr>
            <p:spPr>
              <a:xfrm>
                <a:off x="8171081" y="3088545"/>
                <a:ext cx="530942" cy="478851"/>
              </a:xfrm>
              <a:prstGeom prst="rect">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33" name="直接箭头连接符 132">
            <a:extLst>
              <a:ext uri="{FF2B5EF4-FFF2-40B4-BE49-F238E27FC236}">
                <a16:creationId xmlns:a16="http://schemas.microsoft.com/office/drawing/2014/main" id="{27ABE42C-19EA-4FCD-8171-2E024506C00B}"/>
              </a:ext>
            </a:extLst>
          </p:cNvPr>
          <p:cNvCxnSpPr>
            <a:cxnSpLocks/>
          </p:cNvCxnSpPr>
          <p:nvPr/>
        </p:nvCxnSpPr>
        <p:spPr>
          <a:xfrm>
            <a:off x="8129558" y="3586373"/>
            <a:ext cx="217581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40267A97-E525-49D7-8329-5153A9D0E6E7}"/>
              </a:ext>
            </a:extLst>
          </p:cNvPr>
          <p:cNvSpPr txBox="1"/>
          <p:nvPr/>
        </p:nvSpPr>
        <p:spPr>
          <a:xfrm>
            <a:off x="9811259" y="3182294"/>
            <a:ext cx="788513"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time</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135" name="直接箭头连接符 134">
            <a:extLst>
              <a:ext uri="{FF2B5EF4-FFF2-40B4-BE49-F238E27FC236}">
                <a16:creationId xmlns:a16="http://schemas.microsoft.com/office/drawing/2014/main" id="{716C47D8-155D-441E-8698-0DAB3E25F8E4}"/>
              </a:ext>
            </a:extLst>
          </p:cNvPr>
          <p:cNvCxnSpPr>
            <a:cxnSpLocks/>
          </p:cNvCxnSpPr>
          <p:nvPr/>
        </p:nvCxnSpPr>
        <p:spPr>
          <a:xfrm flipV="1">
            <a:off x="8133355" y="2856134"/>
            <a:ext cx="0" cy="730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本框 135">
            <a:extLst>
              <a:ext uri="{FF2B5EF4-FFF2-40B4-BE49-F238E27FC236}">
                <a16:creationId xmlns:a16="http://schemas.microsoft.com/office/drawing/2014/main" id="{A3423F3B-6400-44F9-82B1-E6766FB710BF}"/>
              </a:ext>
            </a:extLst>
          </p:cNvPr>
          <p:cNvSpPr txBox="1"/>
          <p:nvPr/>
        </p:nvSpPr>
        <p:spPr>
          <a:xfrm>
            <a:off x="8072814" y="2621730"/>
            <a:ext cx="959985" cy="830997"/>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budget </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7" name="矩形 136">
            <a:extLst>
              <a:ext uri="{FF2B5EF4-FFF2-40B4-BE49-F238E27FC236}">
                <a16:creationId xmlns:a16="http://schemas.microsoft.com/office/drawing/2014/main" id="{84A06D94-859F-4B6D-B975-3D69981E6315}"/>
              </a:ext>
            </a:extLst>
          </p:cNvPr>
          <p:cNvSpPr/>
          <p:nvPr/>
        </p:nvSpPr>
        <p:spPr>
          <a:xfrm>
            <a:off x="7975277" y="2277855"/>
            <a:ext cx="2511458" cy="461665"/>
          </a:xfrm>
          <a:prstGeom prst="rect">
            <a:avLst/>
          </a:prstGeom>
        </p:spPr>
        <p:txBody>
          <a:bodyPr wrap="none">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Access Controller</a:t>
            </a: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0F2AC7C0-415C-4F1A-9AB1-6684D0C85E9E}"/>
                  </a:ext>
                </a:extLst>
              </p:cNvPr>
              <p:cNvSpPr/>
              <p:nvPr/>
            </p:nvSpPr>
            <p:spPr>
              <a:xfrm>
                <a:off x="7776355" y="1910789"/>
                <a:ext cx="2864202" cy="419186"/>
              </a:xfrm>
              <a:prstGeom prst="rect">
                <a:avLst/>
              </a:prstGeom>
              <a:solidFill>
                <a:srgbClr val="C3ECBF"/>
              </a:solidFill>
              <a:ln>
                <a:solidFill>
                  <a:srgbClr val="C3EC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i="1">
                            <a:solidFill>
                              <a:schemeClr val="tx1">
                                <a:lumMod val="95000"/>
                                <a:lumOff val="5000"/>
                              </a:schemeClr>
                            </a:solidFill>
                            <a:latin typeface="Cambria Math" panose="02040503050406030204" pitchFamily="18" charset="0"/>
                            <a:cs typeface="Times New Roman" panose="02020603050405020304" pitchFamily="18" charset="0"/>
                          </a:rPr>
                        </m:ctrlPr>
                      </m:sSubPr>
                      <m:e>
                        <m:r>
                          <m:rPr>
                            <m:sty m:val="p"/>
                          </m:rPr>
                          <a:rPr lang="zh-CN" altLang="en-US" sz="2400" b="0" i="1">
                            <a:solidFill>
                              <a:schemeClr val="tx1">
                                <a:lumMod val="95000"/>
                                <a:lumOff val="5000"/>
                              </a:schemeClr>
                            </a:solidFill>
                            <a:latin typeface="Cambria Math" panose="02040503050406030204" pitchFamily="18" charset="0"/>
                            <a:cs typeface="Times New Roman" panose="02020603050405020304" pitchFamily="18" charset="0"/>
                          </a:rPr>
                          <m:t>ε</m:t>
                        </m:r>
                      </m:e>
                      <m:sub>
                        <m:r>
                          <a:rPr lang="en-US" altLang="zh-CN" sz="2400" b="0" i="1">
                            <a:solidFill>
                              <a:schemeClr val="tx1">
                                <a:lumMod val="95000"/>
                                <a:lumOff val="5000"/>
                              </a:schemeClr>
                            </a:solidFill>
                            <a:latin typeface="Cambria Math" panose="02040503050406030204" pitchFamily="18" charset="0"/>
                            <a:cs typeface="Times New Roman" panose="02020603050405020304" pitchFamily="18" charset="0"/>
                          </a:rPr>
                          <m:t>0</m:t>
                        </m:r>
                      </m:sub>
                    </m:sSub>
                  </m:oMath>
                </a14:m>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LDP randomness</a:t>
                </a:r>
              </a:p>
            </p:txBody>
          </p:sp>
        </mc:Choice>
        <mc:Fallback xmlns="">
          <p:sp>
            <p:nvSpPr>
              <p:cNvPr id="138" name="矩形 137">
                <a:extLst>
                  <a:ext uri="{FF2B5EF4-FFF2-40B4-BE49-F238E27FC236}">
                    <a16:creationId xmlns:a16="http://schemas.microsoft.com/office/drawing/2014/main" id="{0F2AC7C0-415C-4F1A-9AB1-6684D0C85E9E}"/>
                  </a:ext>
                </a:extLst>
              </p:cNvPr>
              <p:cNvSpPr>
                <a:spLocks noRot="1" noChangeAspect="1" noMove="1" noResize="1" noEditPoints="1" noAdjustHandles="1" noChangeArrowheads="1" noChangeShapeType="1" noTextEdit="1"/>
              </p:cNvSpPr>
              <p:nvPr/>
            </p:nvSpPr>
            <p:spPr>
              <a:xfrm>
                <a:off x="7776355" y="1910789"/>
                <a:ext cx="2864202" cy="419186"/>
              </a:xfrm>
              <a:prstGeom prst="rect">
                <a:avLst/>
              </a:prstGeom>
              <a:blipFill>
                <a:blip r:embed="rId6"/>
                <a:stretch>
                  <a:fillRect t="-14085" b="-35211"/>
                </a:stretch>
              </a:blipFill>
              <a:ln>
                <a:solidFill>
                  <a:srgbClr val="C3ECBF"/>
                </a:solidFill>
              </a:ln>
            </p:spPr>
            <p:txBody>
              <a:bodyPr/>
              <a:lstStyle/>
              <a:p>
                <a:r>
                  <a:rPr lang="zh-CN" altLang="en-US">
                    <a:noFill/>
                  </a:rPr>
                  <a:t> </a:t>
                </a:r>
              </a:p>
            </p:txBody>
          </p:sp>
        </mc:Fallback>
      </mc:AlternateContent>
      <p:sp>
        <p:nvSpPr>
          <p:cNvPr id="139" name="矩形 138">
            <a:extLst>
              <a:ext uri="{FF2B5EF4-FFF2-40B4-BE49-F238E27FC236}">
                <a16:creationId xmlns:a16="http://schemas.microsoft.com/office/drawing/2014/main" id="{21480FA5-9318-44CF-803F-3ECD92151F9E}"/>
              </a:ext>
            </a:extLst>
          </p:cNvPr>
          <p:cNvSpPr/>
          <p:nvPr/>
        </p:nvSpPr>
        <p:spPr>
          <a:xfrm>
            <a:off x="10636977" y="2566394"/>
            <a:ext cx="492443"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140" name="矩形 139">
            <a:extLst>
              <a:ext uri="{FF2B5EF4-FFF2-40B4-BE49-F238E27FC236}">
                <a16:creationId xmlns:a16="http://schemas.microsoft.com/office/drawing/2014/main" id="{6F057193-885A-4D66-8FCA-6554014CE9D1}"/>
              </a:ext>
            </a:extLst>
          </p:cNvPr>
          <p:cNvSpPr/>
          <p:nvPr/>
        </p:nvSpPr>
        <p:spPr>
          <a:xfrm>
            <a:off x="10580978" y="4888515"/>
            <a:ext cx="595035"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#m</a:t>
            </a:r>
            <a:endParaRPr lang="zh-CN" altLang="en-US" sz="2400" dirty="0">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4ADAE8E0-5367-490E-BBED-44257D11B99D}"/>
              </a:ext>
            </a:extLst>
          </p:cNvPr>
          <p:cNvSpPr/>
          <p:nvPr/>
        </p:nvSpPr>
        <p:spPr>
          <a:xfrm>
            <a:off x="8685068" y="1416787"/>
            <a:ext cx="1252266" cy="461665"/>
          </a:xfrm>
          <a:prstGeom prst="rect">
            <a:avLst/>
          </a:prstGeom>
        </p:spPr>
        <p:txBody>
          <a:bodyPr wrap="none">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Devices </a:t>
            </a:r>
          </a:p>
        </p:txBody>
      </p:sp>
      <p:sp>
        <p:nvSpPr>
          <p:cNvPr id="142" name="箭头: 右 141">
            <a:extLst>
              <a:ext uri="{FF2B5EF4-FFF2-40B4-BE49-F238E27FC236}">
                <a16:creationId xmlns:a16="http://schemas.microsoft.com/office/drawing/2014/main" id="{B2E2E2DE-B33E-4B9F-B21E-72BC1161E751}"/>
              </a:ext>
            </a:extLst>
          </p:cNvPr>
          <p:cNvSpPr/>
          <p:nvPr/>
        </p:nvSpPr>
        <p:spPr>
          <a:xfrm>
            <a:off x="3917508" y="3770041"/>
            <a:ext cx="299461" cy="38737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2E899F13-D737-4678-A147-E321BE4B83D0}"/>
                  </a:ext>
                </a:extLst>
              </p:cNvPr>
              <p:cNvSpPr/>
              <p:nvPr/>
            </p:nvSpPr>
            <p:spPr>
              <a:xfrm>
                <a:off x="8722146" y="3090975"/>
                <a:ext cx="532803" cy="473989"/>
              </a:xfrm>
              <a:prstGeom prst="rect">
                <a:avLst/>
              </a:prstGeom>
              <a:gradFill flip="none" rotWithShape="1">
                <a:gsLst>
                  <a:gs pos="24000">
                    <a:schemeClr val="tx1"/>
                  </a:gs>
                  <a:gs pos="23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𝐵</m:t>
                          </m:r>
                        </m:e>
                        <m:sub>
                          <m:r>
                            <a:rPr lang="en-US" altLang="zh-CN" sz="2000">
                              <a:latin typeface="Cambria Math" panose="02040503050406030204" pitchFamily="18" charset="0"/>
                            </a:rPr>
                            <m:t>2</m:t>
                          </m:r>
                        </m:sub>
                      </m:sSub>
                    </m:oMath>
                  </m:oMathPara>
                </a14:m>
                <a:endParaRPr lang="zh-CN" altLang="en-US" sz="2000" dirty="0"/>
              </a:p>
            </p:txBody>
          </p:sp>
        </mc:Choice>
        <mc:Fallback xmlns="">
          <p:sp>
            <p:nvSpPr>
              <p:cNvPr id="152" name="矩形 151">
                <a:extLst>
                  <a:ext uri="{FF2B5EF4-FFF2-40B4-BE49-F238E27FC236}">
                    <a16:creationId xmlns:a16="http://schemas.microsoft.com/office/drawing/2014/main" id="{2E899F13-D737-4678-A147-E321BE4B83D0}"/>
                  </a:ext>
                </a:extLst>
              </p:cNvPr>
              <p:cNvSpPr>
                <a:spLocks noRot="1" noChangeAspect="1" noMove="1" noResize="1" noEditPoints="1" noAdjustHandles="1" noChangeArrowheads="1" noChangeShapeType="1" noTextEdit="1"/>
              </p:cNvSpPr>
              <p:nvPr/>
            </p:nvSpPr>
            <p:spPr>
              <a:xfrm>
                <a:off x="8722146" y="3090975"/>
                <a:ext cx="532803" cy="47398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矩形 152">
                <a:extLst>
                  <a:ext uri="{FF2B5EF4-FFF2-40B4-BE49-F238E27FC236}">
                    <a16:creationId xmlns:a16="http://schemas.microsoft.com/office/drawing/2014/main" id="{65B66CC1-7EEB-42AD-851E-838F26D84FFD}"/>
                  </a:ext>
                </a:extLst>
              </p:cNvPr>
              <p:cNvSpPr/>
              <p:nvPr/>
            </p:nvSpPr>
            <p:spPr>
              <a:xfrm>
                <a:off x="9280907" y="3090975"/>
                <a:ext cx="547914" cy="493709"/>
              </a:xfrm>
              <a:prstGeom prst="rect">
                <a:avLst/>
              </a:prstGeom>
              <a:gradFill flip="none" rotWithShape="1">
                <a:gsLst>
                  <a:gs pos="85000">
                    <a:schemeClr val="tx1"/>
                  </a:gs>
                  <a:gs pos="82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a:solidFill>
                                <a:schemeClr val="tx1"/>
                              </a:solidFill>
                              <a:latin typeface="Cambria Math" panose="02040503050406030204" pitchFamily="18" charset="0"/>
                            </a:rPr>
                            <m:t>  </m:t>
                          </m:r>
                          <m:r>
                            <a:rPr lang="en-US" altLang="zh-CN" sz="2000">
                              <a:solidFill>
                                <a:schemeClr val="tx1"/>
                              </a:solidFill>
                              <a:latin typeface="Cambria Math" panose="02040503050406030204" pitchFamily="18" charset="0"/>
                            </a:rPr>
                            <m:t>𝐵</m:t>
                          </m:r>
                        </m:e>
                        <m:sub>
                          <m:r>
                            <a:rPr lang="en-US" altLang="zh-CN" sz="2000">
                              <a:solidFill>
                                <a:schemeClr val="tx1"/>
                              </a:solidFill>
                              <a:latin typeface="Cambria Math" panose="02040503050406030204" pitchFamily="18" charset="0"/>
                            </a:rPr>
                            <m:t>3</m:t>
                          </m:r>
                        </m:sub>
                      </m:sSub>
                    </m:oMath>
                  </m:oMathPara>
                </a14:m>
                <a:endParaRPr lang="zh-CN" altLang="en-US" sz="2000" dirty="0">
                  <a:solidFill>
                    <a:schemeClr val="tx1"/>
                  </a:solidFill>
                </a:endParaRPr>
              </a:p>
            </p:txBody>
          </p:sp>
        </mc:Choice>
        <mc:Fallback xmlns="">
          <p:sp>
            <p:nvSpPr>
              <p:cNvPr id="153" name="矩形 152">
                <a:extLst>
                  <a:ext uri="{FF2B5EF4-FFF2-40B4-BE49-F238E27FC236}">
                    <a16:creationId xmlns:a16="http://schemas.microsoft.com/office/drawing/2014/main" id="{65B66CC1-7EEB-42AD-851E-838F26D84FFD}"/>
                  </a:ext>
                </a:extLst>
              </p:cNvPr>
              <p:cNvSpPr>
                <a:spLocks noRot="1" noChangeAspect="1" noMove="1" noResize="1" noEditPoints="1" noAdjustHandles="1" noChangeArrowheads="1" noChangeShapeType="1" noTextEdit="1"/>
              </p:cNvSpPr>
              <p:nvPr/>
            </p:nvSpPr>
            <p:spPr>
              <a:xfrm>
                <a:off x="9280907" y="3090975"/>
                <a:ext cx="547914" cy="49370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a:extLst>
                  <a:ext uri="{FF2B5EF4-FFF2-40B4-BE49-F238E27FC236}">
                    <a16:creationId xmlns:a16="http://schemas.microsoft.com/office/drawing/2014/main" id="{85593431-CEBF-4680-890A-CFCC6AE5B4EE}"/>
                  </a:ext>
                </a:extLst>
              </p:cNvPr>
              <p:cNvSpPr/>
              <p:nvPr/>
            </p:nvSpPr>
            <p:spPr>
              <a:xfrm>
                <a:off x="8706724" y="5361773"/>
                <a:ext cx="547914" cy="493709"/>
              </a:xfrm>
              <a:prstGeom prst="rect">
                <a:avLst/>
              </a:prstGeom>
              <a:gradFill flip="none" rotWithShape="1">
                <a:gsLst>
                  <a:gs pos="85000">
                    <a:schemeClr val="tx1"/>
                  </a:gs>
                  <a:gs pos="82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  </m:t>
                          </m:r>
                          <m:r>
                            <a:rPr lang="en-US" altLang="zh-CN">
                              <a:solidFill>
                                <a:schemeClr val="tx1"/>
                              </a:solidFill>
                              <a:latin typeface="Cambria Math" panose="02040503050406030204" pitchFamily="18" charset="0"/>
                            </a:rPr>
                            <m:t>𝐵</m:t>
                          </m:r>
                        </m:e>
                        <m:sub>
                          <m:r>
                            <a:rPr lang="en-US" altLang="zh-CN" b="0" i="0"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154" name="矩形 153">
                <a:extLst>
                  <a:ext uri="{FF2B5EF4-FFF2-40B4-BE49-F238E27FC236}">
                    <a16:creationId xmlns:a16="http://schemas.microsoft.com/office/drawing/2014/main" id="{85593431-CEBF-4680-890A-CFCC6AE5B4EE}"/>
                  </a:ext>
                </a:extLst>
              </p:cNvPr>
              <p:cNvSpPr>
                <a:spLocks noRot="1" noChangeAspect="1" noMove="1" noResize="1" noEditPoints="1" noAdjustHandles="1" noChangeArrowheads="1" noChangeShapeType="1" noTextEdit="1"/>
              </p:cNvSpPr>
              <p:nvPr/>
            </p:nvSpPr>
            <p:spPr>
              <a:xfrm>
                <a:off x="8706724" y="5361773"/>
                <a:ext cx="547914" cy="49370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24D41FEE-2372-43CD-AF85-874B0F731D74}"/>
                  </a:ext>
                </a:extLst>
              </p:cNvPr>
              <p:cNvSpPr/>
              <p:nvPr/>
            </p:nvSpPr>
            <p:spPr>
              <a:xfrm>
                <a:off x="9274299" y="5360802"/>
                <a:ext cx="530942" cy="478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smtClean="0">
                            <a:latin typeface="Cambria Math" panose="02040503050406030204" pitchFamily="18" charset="0"/>
                          </a:rPr>
                          <m:t>B</m:t>
                        </m:r>
                      </m:e>
                      <m:sub>
                        <m:r>
                          <a:rPr lang="en-US" altLang="zh-CN" b="0" i="0" smtClean="0">
                            <a:latin typeface="Cambria Math" panose="02040503050406030204" pitchFamily="18" charset="0"/>
                          </a:rPr>
                          <m:t>3</m:t>
                        </m:r>
                      </m:sub>
                    </m:sSub>
                  </m:oMath>
                </a14:m>
                <a:endParaRPr lang="zh-CN" altLang="en-US" dirty="0"/>
              </a:p>
            </p:txBody>
          </p:sp>
        </mc:Choice>
        <mc:Fallback xmlns="">
          <p:sp>
            <p:nvSpPr>
              <p:cNvPr id="155" name="矩形 154">
                <a:extLst>
                  <a:ext uri="{FF2B5EF4-FFF2-40B4-BE49-F238E27FC236}">
                    <a16:creationId xmlns:a16="http://schemas.microsoft.com/office/drawing/2014/main" id="{24D41FEE-2372-43CD-AF85-874B0F731D74}"/>
                  </a:ext>
                </a:extLst>
              </p:cNvPr>
              <p:cNvSpPr>
                <a:spLocks noRot="1" noChangeAspect="1" noMove="1" noResize="1" noEditPoints="1" noAdjustHandles="1" noChangeArrowheads="1" noChangeShapeType="1" noTextEdit="1"/>
              </p:cNvSpPr>
              <p:nvPr/>
            </p:nvSpPr>
            <p:spPr>
              <a:xfrm>
                <a:off x="9274299" y="5360802"/>
                <a:ext cx="530942" cy="478851"/>
              </a:xfrm>
              <a:prstGeom prst="rect">
                <a:avLst/>
              </a:prstGeom>
              <a:blipFill>
                <a:blip r:embed="rId10"/>
                <a:stretch>
                  <a:fillRect/>
                </a:stretch>
              </a:blipFill>
              <a:ln>
                <a:solidFill>
                  <a:schemeClr val="tx1"/>
                </a:solidFill>
              </a:ln>
            </p:spPr>
            <p:txBody>
              <a:bodyPr/>
              <a:lstStyle/>
              <a:p>
                <a:r>
                  <a:rPr lang="zh-CN" altLang="en-US">
                    <a:noFill/>
                  </a:rPr>
                  <a:t> </a:t>
                </a:r>
              </a:p>
            </p:txBody>
          </p:sp>
        </mc:Fallback>
      </mc:AlternateContent>
      <p:cxnSp>
        <p:nvCxnSpPr>
          <p:cNvPr id="156" name="直接连接符 155">
            <a:extLst>
              <a:ext uri="{FF2B5EF4-FFF2-40B4-BE49-F238E27FC236}">
                <a16:creationId xmlns:a16="http://schemas.microsoft.com/office/drawing/2014/main" id="{931E3BCE-F8A9-471E-838A-C2847EE236F1}"/>
              </a:ext>
            </a:extLst>
          </p:cNvPr>
          <p:cNvCxnSpPr>
            <a:cxnSpLocks/>
          </p:cNvCxnSpPr>
          <p:nvPr/>
        </p:nvCxnSpPr>
        <p:spPr>
          <a:xfrm>
            <a:off x="8131412" y="3076321"/>
            <a:ext cx="1820850" cy="97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D6FC1B4A-D53D-4D7F-81A0-5DA6F8C8BD93}"/>
                  </a:ext>
                </a:extLst>
              </p:cNvPr>
              <p:cNvSpPr/>
              <p:nvPr/>
            </p:nvSpPr>
            <p:spPr>
              <a:xfrm>
                <a:off x="9897634" y="2824452"/>
                <a:ext cx="593368" cy="496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zh-CN" altLang="en-US" sz="2400" b="1" i="1">
                              <a:solidFill>
                                <a:srgbClr val="FF0000"/>
                              </a:solidFill>
                              <a:latin typeface="Cambria Math" panose="02040503050406030204" pitchFamily="18" charset="0"/>
                            </a:rPr>
                            <m:t>𝜺</m:t>
                          </m:r>
                        </m:e>
                        <m:sub>
                          <m:r>
                            <a:rPr lang="en-US" altLang="zh-CN" sz="2400" b="1" i="1" smtClean="0">
                              <a:solidFill>
                                <a:srgbClr val="FF0000"/>
                              </a:solidFill>
                              <a:latin typeface="Cambria Math" panose="02040503050406030204" pitchFamily="18" charset="0"/>
                            </a:rPr>
                            <m:t>𝒈</m:t>
                          </m:r>
                        </m:sub>
                      </m:sSub>
                    </m:oMath>
                  </m:oMathPara>
                </a14:m>
                <a:endParaRPr lang="zh-CN" altLang="en-US" sz="2400" dirty="0">
                  <a:solidFill>
                    <a:srgbClr val="FF0000"/>
                  </a:solidFill>
                </a:endParaRPr>
              </a:p>
            </p:txBody>
          </p:sp>
        </mc:Choice>
        <mc:Fallback xmlns="">
          <p:sp>
            <p:nvSpPr>
              <p:cNvPr id="157" name="矩形 156">
                <a:extLst>
                  <a:ext uri="{FF2B5EF4-FFF2-40B4-BE49-F238E27FC236}">
                    <a16:creationId xmlns:a16="http://schemas.microsoft.com/office/drawing/2014/main" id="{D6FC1B4A-D53D-4D7F-81A0-5DA6F8C8BD93}"/>
                  </a:ext>
                </a:extLst>
              </p:cNvPr>
              <p:cNvSpPr>
                <a:spLocks noRot="1" noChangeAspect="1" noMove="1" noResize="1" noEditPoints="1" noAdjustHandles="1" noChangeArrowheads="1" noChangeShapeType="1" noTextEdit="1"/>
              </p:cNvSpPr>
              <p:nvPr/>
            </p:nvSpPr>
            <p:spPr>
              <a:xfrm>
                <a:off x="9897634" y="2824452"/>
                <a:ext cx="593368" cy="496611"/>
              </a:xfrm>
              <a:prstGeom prst="rect">
                <a:avLst/>
              </a:prstGeom>
              <a:blipFill>
                <a:blip r:embed="rId11"/>
                <a:stretch>
                  <a:fillRect b="-6098"/>
                </a:stretch>
              </a:blipFill>
            </p:spPr>
            <p:txBody>
              <a:bodyPr/>
              <a:lstStyle/>
              <a:p>
                <a:r>
                  <a:rPr lang="zh-CN" altLang="en-US">
                    <a:noFill/>
                  </a:rPr>
                  <a:t> </a:t>
                </a:r>
              </a:p>
            </p:txBody>
          </p:sp>
        </mc:Fallback>
      </mc:AlternateContent>
      <p:cxnSp>
        <p:nvCxnSpPr>
          <p:cNvPr id="158" name="直接连接符 157">
            <a:extLst>
              <a:ext uri="{FF2B5EF4-FFF2-40B4-BE49-F238E27FC236}">
                <a16:creationId xmlns:a16="http://schemas.microsoft.com/office/drawing/2014/main" id="{4EEBAE69-CDDC-454E-9D37-8C5E91ACCFA2}"/>
              </a:ext>
            </a:extLst>
          </p:cNvPr>
          <p:cNvCxnSpPr>
            <a:cxnSpLocks/>
          </p:cNvCxnSpPr>
          <p:nvPr/>
        </p:nvCxnSpPr>
        <p:spPr>
          <a:xfrm>
            <a:off x="8104636" y="5346721"/>
            <a:ext cx="1820850" cy="97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B92F6F1E-CD49-490E-AB32-2B409CDBAD8A}"/>
                  </a:ext>
                </a:extLst>
              </p:cNvPr>
              <p:cNvSpPr/>
              <p:nvPr/>
            </p:nvSpPr>
            <p:spPr>
              <a:xfrm>
                <a:off x="9897634" y="5065194"/>
                <a:ext cx="593368" cy="496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zh-CN" altLang="en-US" sz="2400" b="1" i="1">
                              <a:solidFill>
                                <a:srgbClr val="FF0000"/>
                              </a:solidFill>
                              <a:latin typeface="Cambria Math" panose="02040503050406030204" pitchFamily="18" charset="0"/>
                            </a:rPr>
                            <m:t>𝜺</m:t>
                          </m:r>
                        </m:e>
                        <m:sub>
                          <m:r>
                            <a:rPr lang="en-US" altLang="zh-CN" sz="2400" b="1" i="1" smtClean="0">
                              <a:solidFill>
                                <a:srgbClr val="FF0000"/>
                              </a:solidFill>
                              <a:latin typeface="Cambria Math" panose="02040503050406030204" pitchFamily="18" charset="0"/>
                            </a:rPr>
                            <m:t>𝒈</m:t>
                          </m:r>
                        </m:sub>
                      </m:sSub>
                    </m:oMath>
                  </m:oMathPara>
                </a14:m>
                <a:endParaRPr lang="zh-CN" altLang="en-US" sz="2400" dirty="0">
                  <a:solidFill>
                    <a:srgbClr val="FF0000"/>
                  </a:solidFill>
                </a:endParaRPr>
              </a:p>
            </p:txBody>
          </p:sp>
        </mc:Choice>
        <mc:Fallback xmlns="">
          <p:sp>
            <p:nvSpPr>
              <p:cNvPr id="159" name="矩形 158">
                <a:extLst>
                  <a:ext uri="{FF2B5EF4-FFF2-40B4-BE49-F238E27FC236}">
                    <a16:creationId xmlns:a16="http://schemas.microsoft.com/office/drawing/2014/main" id="{B92F6F1E-CD49-490E-AB32-2B409CDBAD8A}"/>
                  </a:ext>
                </a:extLst>
              </p:cNvPr>
              <p:cNvSpPr>
                <a:spLocks noRot="1" noChangeAspect="1" noMove="1" noResize="1" noEditPoints="1" noAdjustHandles="1" noChangeArrowheads="1" noChangeShapeType="1" noTextEdit="1"/>
              </p:cNvSpPr>
              <p:nvPr/>
            </p:nvSpPr>
            <p:spPr>
              <a:xfrm>
                <a:off x="9897634" y="5065194"/>
                <a:ext cx="593368" cy="496611"/>
              </a:xfrm>
              <a:prstGeom prst="rect">
                <a:avLst/>
              </a:prstGeom>
              <a:blipFill>
                <a:blip r:embed="rId12"/>
                <a:stretch>
                  <a:fillRect b="-7407"/>
                </a:stretch>
              </a:blipFill>
            </p:spPr>
            <p:txBody>
              <a:bodyPr/>
              <a:lstStyle/>
              <a:p>
                <a:r>
                  <a:rPr lang="zh-CN" altLang="en-US">
                    <a:noFill/>
                  </a:rPr>
                  <a:t> </a:t>
                </a:r>
              </a:p>
            </p:txBody>
          </p:sp>
        </mc:Fallback>
      </mc:AlternateContent>
      <p:sp>
        <p:nvSpPr>
          <p:cNvPr id="162" name="矩形 161">
            <a:extLst>
              <a:ext uri="{FF2B5EF4-FFF2-40B4-BE49-F238E27FC236}">
                <a16:creationId xmlns:a16="http://schemas.microsoft.com/office/drawing/2014/main" id="{1187F7C8-F22B-4060-9DD8-624609B30834}"/>
              </a:ext>
            </a:extLst>
          </p:cNvPr>
          <p:cNvSpPr/>
          <p:nvPr/>
        </p:nvSpPr>
        <p:spPr>
          <a:xfrm>
            <a:off x="4067586" y="3319748"/>
            <a:ext cx="1527165" cy="400110"/>
          </a:xfrm>
          <a:prstGeom prst="rect">
            <a:avLst/>
          </a:prstGeom>
        </p:spPr>
        <p:txBody>
          <a:bodyPr wrap="square">
            <a:spAutoFit/>
          </a:bodyP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Job queue</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163" name="直接连接符 162">
            <a:extLst>
              <a:ext uri="{FF2B5EF4-FFF2-40B4-BE49-F238E27FC236}">
                <a16:creationId xmlns:a16="http://schemas.microsoft.com/office/drawing/2014/main" id="{ADF05BF7-8D56-4B7E-B917-ADCA4B029426}"/>
              </a:ext>
            </a:extLst>
          </p:cNvPr>
          <p:cNvCxnSpPr>
            <a:cxnSpLocks/>
          </p:cNvCxnSpPr>
          <p:nvPr/>
        </p:nvCxnSpPr>
        <p:spPr>
          <a:xfrm>
            <a:off x="4919452" y="3745453"/>
            <a:ext cx="0" cy="510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99805C30-E97F-4DBB-BDE1-222BEED027BA}"/>
              </a:ext>
            </a:extLst>
          </p:cNvPr>
          <p:cNvCxnSpPr>
            <a:cxnSpLocks/>
          </p:cNvCxnSpPr>
          <p:nvPr/>
        </p:nvCxnSpPr>
        <p:spPr>
          <a:xfrm>
            <a:off x="4643681" y="3737226"/>
            <a:ext cx="0" cy="510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E2DAC75D-FCBE-4E82-9FC7-1DD9E7B01938}"/>
              </a:ext>
            </a:extLst>
          </p:cNvPr>
          <p:cNvSpPr txBox="1"/>
          <p:nvPr/>
        </p:nvSpPr>
        <p:spPr>
          <a:xfrm>
            <a:off x="8084349" y="4917688"/>
            <a:ext cx="936913"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budge </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6" name="文本框 165">
            <a:extLst>
              <a:ext uri="{FF2B5EF4-FFF2-40B4-BE49-F238E27FC236}">
                <a16:creationId xmlns:a16="http://schemas.microsoft.com/office/drawing/2014/main" id="{31AC873E-AC46-44FB-A602-708CCABEDEC1}"/>
              </a:ext>
            </a:extLst>
          </p:cNvPr>
          <p:cNvSpPr txBox="1"/>
          <p:nvPr/>
        </p:nvSpPr>
        <p:spPr>
          <a:xfrm>
            <a:off x="9810415" y="5446780"/>
            <a:ext cx="770563"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time</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7" name="矩形 166">
            <a:extLst>
              <a:ext uri="{FF2B5EF4-FFF2-40B4-BE49-F238E27FC236}">
                <a16:creationId xmlns:a16="http://schemas.microsoft.com/office/drawing/2014/main" id="{08BA923D-9008-4D7F-B383-99DA4B75A9CA}"/>
              </a:ext>
            </a:extLst>
          </p:cNvPr>
          <p:cNvSpPr/>
          <p:nvPr/>
        </p:nvSpPr>
        <p:spPr>
          <a:xfrm>
            <a:off x="5641137" y="4133002"/>
            <a:ext cx="1572887" cy="489406"/>
          </a:xfrm>
          <a:prstGeom prst="rect">
            <a:avLst/>
          </a:prstGeom>
          <a:solidFill>
            <a:srgbClr val="FEDEDE"/>
          </a:solidFill>
          <a:ln>
            <a:solidFill>
              <a:srgbClr val="F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budget info</a:t>
            </a:r>
            <a:endParaRPr lang="zh-CN" altLang="en-US" sz="2000" b="1" dirty="0">
              <a:solidFill>
                <a:schemeClr val="tx1">
                  <a:lumMod val="95000"/>
                  <a:lumOff val="5000"/>
                </a:schemeClr>
              </a:solidFill>
            </a:endParaRPr>
          </a:p>
        </p:txBody>
      </p:sp>
      <p:sp>
        <p:nvSpPr>
          <p:cNvPr id="168" name="矩形 167">
            <a:extLst>
              <a:ext uri="{FF2B5EF4-FFF2-40B4-BE49-F238E27FC236}">
                <a16:creationId xmlns:a16="http://schemas.microsoft.com/office/drawing/2014/main" id="{7B7B42DA-D169-4EB5-BD15-8FBDBC5ED89B}"/>
              </a:ext>
            </a:extLst>
          </p:cNvPr>
          <p:cNvSpPr/>
          <p:nvPr/>
        </p:nvSpPr>
        <p:spPr>
          <a:xfrm>
            <a:off x="5466177" y="3707145"/>
            <a:ext cx="1893125" cy="461665"/>
          </a:xfrm>
          <a:prstGeom prst="rect">
            <a:avLst/>
          </a:prstGeom>
        </p:spPr>
        <p:txBody>
          <a:bodyPr wrap="square">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Time-blocks</a:t>
            </a:r>
            <a:endPar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9" name="箭头: 右 168">
            <a:extLst>
              <a:ext uri="{FF2B5EF4-FFF2-40B4-BE49-F238E27FC236}">
                <a16:creationId xmlns:a16="http://schemas.microsoft.com/office/drawing/2014/main" id="{AA9ABB80-23E8-4A76-9BA2-B1098A19972E}"/>
              </a:ext>
            </a:extLst>
          </p:cNvPr>
          <p:cNvSpPr/>
          <p:nvPr/>
        </p:nvSpPr>
        <p:spPr>
          <a:xfrm rot="5400000">
            <a:off x="6038258" y="4693030"/>
            <a:ext cx="416080" cy="387377"/>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箭头连接符 174">
            <a:extLst>
              <a:ext uri="{FF2B5EF4-FFF2-40B4-BE49-F238E27FC236}">
                <a16:creationId xmlns:a16="http://schemas.microsoft.com/office/drawing/2014/main" id="{E28018C9-2249-4C67-AD52-9CE9ED34E534}"/>
              </a:ext>
            </a:extLst>
          </p:cNvPr>
          <p:cNvCxnSpPr>
            <a:cxnSpLocks/>
            <a:stCxn id="5" idx="3"/>
          </p:cNvCxnSpPr>
          <p:nvPr/>
        </p:nvCxnSpPr>
        <p:spPr>
          <a:xfrm>
            <a:off x="6910276" y="2316773"/>
            <a:ext cx="911179" cy="0"/>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C7CF29CF-DE88-475F-80AA-3EFC6DAF073D}"/>
              </a:ext>
            </a:extLst>
          </p:cNvPr>
          <p:cNvSpPr/>
          <p:nvPr/>
        </p:nvSpPr>
        <p:spPr>
          <a:xfrm>
            <a:off x="1346641" y="2652195"/>
            <a:ext cx="79457" cy="80027"/>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a:extLst>
              <a:ext uri="{FF2B5EF4-FFF2-40B4-BE49-F238E27FC236}">
                <a16:creationId xmlns:a16="http://schemas.microsoft.com/office/drawing/2014/main" id="{321DA951-3A1C-466E-A457-944E2D171D31}"/>
              </a:ext>
            </a:extLst>
          </p:cNvPr>
          <p:cNvSpPr/>
          <p:nvPr/>
        </p:nvSpPr>
        <p:spPr>
          <a:xfrm>
            <a:off x="1346641" y="2864718"/>
            <a:ext cx="79457" cy="80027"/>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a:extLst>
              <a:ext uri="{FF2B5EF4-FFF2-40B4-BE49-F238E27FC236}">
                <a16:creationId xmlns:a16="http://schemas.microsoft.com/office/drawing/2014/main" id="{8F2CB27F-0018-4897-B386-DD6B2FED6393}"/>
              </a:ext>
            </a:extLst>
          </p:cNvPr>
          <p:cNvSpPr/>
          <p:nvPr/>
        </p:nvSpPr>
        <p:spPr>
          <a:xfrm>
            <a:off x="1488698" y="2594685"/>
            <a:ext cx="76801" cy="76656"/>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a:extLst>
              <a:ext uri="{FF2B5EF4-FFF2-40B4-BE49-F238E27FC236}">
                <a16:creationId xmlns:a16="http://schemas.microsoft.com/office/drawing/2014/main" id="{B5D58092-1961-4445-8242-FDC50599EE80}"/>
              </a:ext>
            </a:extLst>
          </p:cNvPr>
          <p:cNvSpPr/>
          <p:nvPr/>
        </p:nvSpPr>
        <p:spPr>
          <a:xfrm>
            <a:off x="1489375" y="2705137"/>
            <a:ext cx="76801" cy="72779"/>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9D66B0AD-ED18-4BCF-9733-C09C4A6F753B}"/>
              </a:ext>
            </a:extLst>
          </p:cNvPr>
          <p:cNvSpPr/>
          <p:nvPr/>
        </p:nvSpPr>
        <p:spPr>
          <a:xfrm>
            <a:off x="1486493" y="2821853"/>
            <a:ext cx="80529" cy="72304"/>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C9AE349D-CDBB-4298-8114-13F068F9DB73}"/>
              </a:ext>
            </a:extLst>
          </p:cNvPr>
          <p:cNvSpPr/>
          <p:nvPr/>
        </p:nvSpPr>
        <p:spPr>
          <a:xfrm>
            <a:off x="1484293" y="2943617"/>
            <a:ext cx="80523" cy="73283"/>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a:extLst>
              <a:ext uri="{FF2B5EF4-FFF2-40B4-BE49-F238E27FC236}">
                <a16:creationId xmlns:a16="http://schemas.microsoft.com/office/drawing/2014/main" id="{A29A3EA2-2BC2-427F-A542-FEC39869C12F}"/>
              </a:ext>
            </a:extLst>
          </p:cNvPr>
          <p:cNvSpPr/>
          <p:nvPr/>
        </p:nvSpPr>
        <p:spPr>
          <a:xfrm>
            <a:off x="1654393" y="2595678"/>
            <a:ext cx="69499" cy="74670"/>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7A4D11B4-00A7-45D1-B35F-3D16172BB482}"/>
              </a:ext>
            </a:extLst>
          </p:cNvPr>
          <p:cNvSpPr/>
          <p:nvPr/>
        </p:nvSpPr>
        <p:spPr>
          <a:xfrm>
            <a:off x="1658440" y="2705478"/>
            <a:ext cx="76444" cy="68898"/>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7ADAB5CD-51FE-4F51-8C35-4818DD54101C}"/>
              </a:ext>
            </a:extLst>
          </p:cNvPr>
          <p:cNvSpPr/>
          <p:nvPr/>
        </p:nvSpPr>
        <p:spPr>
          <a:xfrm>
            <a:off x="1651438" y="2815276"/>
            <a:ext cx="79457" cy="79468"/>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525704F5-FFFB-4D27-AA04-C93D92B2057A}"/>
              </a:ext>
            </a:extLst>
          </p:cNvPr>
          <p:cNvSpPr/>
          <p:nvPr/>
        </p:nvSpPr>
        <p:spPr>
          <a:xfrm>
            <a:off x="1647390" y="2940958"/>
            <a:ext cx="79457" cy="79468"/>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B403A0FE-5BDE-40EA-A583-2263FC9C7220}"/>
              </a:ext>
            </a:extLst>
          </p:cNvPr>
          <p:cNvSpPr/>
          <p:nvPr/>
        </p:nvSpPr>
        <p:spPr>
          <a:xfrm>
            <a:off x="1805578" y="2649211"/>
            <a:ext cx="79014" cy="75512"/>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D69B6604-EE19-47CC-AA3D-58A332544442}"/>
              </a:ext>
            </a:extLst>
          </p:cNvPr>
          <p:cNvSpPr/>
          <p:nvPr/>
        </p:nvSpPr>
        <p:spPr>
          <a:xfrm>
            <a:off x="1805623" y="2873307"/>
            <a:ext cx="79015" cy="80027"/>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0" name="直接连接符 19">
            <a:extLst>
              <a:ext uri="{FF2B5EF4-FFF2-40B4-BE49-F238E27FC236}">
                <a16:creationId xmlns:a16="http://schemas.microsoft.com/office/drawing/2014/main" id="{C7184ED3-DC00-4578-9BDC-498360020C9E}"/>
              </a:ext>
            </a:extLst>
          </p:cNvPr>
          <p:cNvCxnSpPr>
            <a:cxnSpLocks/>
            <a:stCxn id="8" idx="6"/>
            <a:endCxn id="10" idx="2"/>
          </p:cNvCxnSpPr>
          <p:nvPr/>
        </p:nvCxnSpPr>
        <p:spPr>
          <a:xfrm flipV="1">
            <a:off x="1426098" y="2633013"/>
            <a:ext cx="62600" cy="59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A9DE70F-D5B2-46E9-B716-E1DA8811FA62}"/>
              </a:ext>
            </a:extLst>
          </p:cNvPr>
          <p:cNvCxnSpPr>
            <a:cxnSpLocks/>
            <a:stCxn id="8" idx="6"/>
            <a:endCxn id="11" idx="2"/>
          </p:cNvCxnSpPr>
          <p:nvPr/>
        </p:nvCxnSpPr>
        <p:spPr>
          <a:xfrm>
            <a:off x="1426098" y="2692209"/>
            <a:ext cx="63277" cy="49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3B87495-E01B-4610-BA3D-DAB83D4DEF68}"/>
              </a:ext>
            </a:extLst>
          </p:cNvPr>
          <p:cNvCxnSpPr>
            <a:cxnSpLocks/>
            <a:stCxn id="9" idx="6"/>
            <a:endCxn id="12" idx="2"/>
          </p:cNvCxnSpPr>
          <p:nvPr/>
        </p:nvCxnSpPr>
        <p:spPr>
          <a:xfrm flipV="1">
            <a:off x="1426098" y="2858005"/>
            <a:ext cx="60395" cy="46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467B30F-7E71-4941-97FA-316A451D42F9}"/>
              </a:ext>
            </a:extLst>
          </p:cNvPr>
          <p:cNvCxnSpPr>
            <a:cxnSpLocks/>
            <a:stCxn id="8" idx="6"/>
            <a:endCxn id="12" idx="2"/>
          </p:cNvCxnSpPr>
          <p:nvPr/>
        </p:nvCxnSpPr>
        <p:spPr>
          <a:xfrm>
            <a:off x="1426098" y="2692209"/>
            <a:ext cx="60395" cy="165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48E6952-603F-4841-A595-DB9E1C27698A}"/>
              </a:ext>
            </a:extLst>
          </p:cNvPr>
          <p:cNvCxnSpPr>
            <a:cxnSpLocks/>
            <a:stCxn id="8" idx="6"/>
            <a:endCxn id="13" idx="2"/>
          </p:cNvCxnSpPr>
          <p:nvPr/>
        </p:nvCxnSpPr>
        <p:spPr>
          <a:xfrm>
            <a:off x="1426098" y="2692209"/>
            <a:ext cx="58195" cy="288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ECF6830-1735-4911-B390-14C07F4289D9}"/>
              </a:ext>
            </a:extLst>
          </p:cNvPr>
          <p:cNvCxnSpPr>
            <a:cxnSpLocks/>
            <a:stCxn id="9" idx="6"/>
            <a:endCxn id="10" idx="2"/>
          </p:cNvCxnSpPr>
          <p:nvPr/>
        </p:nvCxnSpPr>
        <p:spPr>
          <a:xfrm flipV="1">
            <a:off x="1426098" y="2633013"/>
            <a:ext cx="62600" cy="271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06E1851-CD05-46FC-A464-E205BEB8A4FD}"/>
              </a:ext>
            </a:extLst>
          </p:cNvPr>
          <p:cNvCxnSpPr>
            <a:cxnSpLocks/>
            <a:stCxn id="9" idx="6"/>
            <a:endCxn id="11" idx="2"/>
          </p:cNvCxnSpPr>
          <p:nvPr/>
        </p:nvCxnSpPr>
        <p:spPr>
          <a:xfrm flipV="1">
            <a:off x="1426098" y="2741527"/>
            <a:ext cx="63277" cy="163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22518C6-6AA0-4D8A-8DAA-619096CE1A8A}"/>
              </a:ext>
            </a:extLst>
          </p:cNvPr>
          <p:cNvCxnSpPr>
            <a:cxnSpLocks/>
            <a:stCxn id="9" idx="6"/>
            <a:endCxn id="13" idx="2"/>
          </p:cNvCxnSpPr>
          <p:nvPr/>
        </p:nvCxnSpPr>
        <p:spPr>
          <a:xfrm>
            <a:off x="1426098" y="2904732"/>
            <a:ext cx="58195" cy="75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81F2EC7-4AAE-429D-A8F4-D68D6B69DE91}"/>
              </a:ext>
            </a:extLst>
          </p:cNvPr>
          <p:cNvCxnSpPr>
            <a:cxnSpLocks/>
            <a:stCxn id="10" idx="6"/>
            <a:endCxn id="14" idx="2"/>
          </p:cNvCxnSpPr>
          <p:nvPr/>
        </p:nvCxnSpPr>
        <p:spPr>
          <a:xfrm>
            <a:off x="1565499" y="2633013"/>
            <a:ext cx="88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8766D1F-3C1E-4BD0-9A25-7999D8F8C449}"/>
              </a:ext>
            </a:extLst>
          </p:cNvPr>
          <p:cNvCxnSpPr>
            <a:cxnSpLocks/>
            <a:stCxn id="10" idx="6"/>
            <a:endCxn id="15" idx="2"/>
          </p:cNvCxnSpPr>
          <p:nvPr/>
        </p:nvCxnSpPr>
        <p:spPr>
          <a:xfrm>
            <a:off x="1565499" y="2633013"/>
            <a:ext cx="92941" cy="10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3634E91-8052-432D-B471-3B8AE2DFEEAD}"/>
              </a:ext>
            </a:extLst>
          </p:cNvPr>
          <p:cNvCxnSpPr>
            <a:cxnSpLocks/>
            <a:stCxn id="10" idx="6"/>
            <a:endCxn id="16" idx="2"/>
          </p:cNvCxnSpPr>
          <p:nvPr/>
        </p:nvCxnSpPr>
        <p:spPr>
          <a:xfrm>
            <a:off x="1565499" y="2633013"/>
            <a:ext cx="85939" cy="221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F62BA8D-B95D-45BB-9300-4B6E1DE24499}"/>
              </a:ext>
            </a:extLst>
          </p:cNvPr>
          <p:cNvCxnSpPr>
            <a:cxnSpLocks/>
            <a:stCxn id="11" idx="6"/>
            <a:endCxn id="14" idx="2"/>
          </p:cNvCxnSpPr>
          <p:nvPr/>
        </p:nvCxnSpPr>
        <p:spPr>
          <a:xfrm flipV="1">
            <a:off x="1566176" y="2633013"/>
            <a:ext cx="88217" cy="108514"/>
          </a:xfrm>
          <a:prstGeom prst="lin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a:extLst>
              <a:ext uri="{FF2B5EF4-FFF2-40B4-BE49-F238E27FC236}">
                <a16:creationId xmlns:a16="http://schemas.microsoft.com/office/drawing/2014/main" id="{8A12CE32-5AAC-4BC1-BAF2-C67880F85F0B}"/>
              </a:ext>
            </a:extLst>
          </p:cNvPr>
          <p:cNvCxnSpPr>
            <a:cxnSpLocks/>
            <a:stCxn id="11" idx="6"/>
            <a:endCxn id="15" idx="2"/>
          </p:cNvCxnSpPr>
          <p:nvPr/>
        </p:nvCxnSpPr>
        <p:spPr>
          <a:xfrm flipV="1">
            <a:off x="1566176" y="2739927"/>
            <a:ext cx="92264" cy="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55604A3-94F1-4409-A703-04E650642A72}"/>
              </a:ext>
            </a:extLst>
          </p:cNvPr>
          <p:cNvCxnSpPr>
            <a:cxnSpLocks/>
            <a:stCxn id="11" idx="6"/>
            <a:endCxn id="16" idx="2"/>
          </p:cNvCxnSpPr>
          <p:nvPr/>
        </p:nvCxnSpPr>
        <p:spPr>
          <a:xfrm>
            <a:off x="1566176" y="2741527"/>
            <a:ext cx="85262" cy="113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4C8B5DE-8801-4FE2-A353-8F543A070011}"/>
              </a:ext>
            </a:extLst>
          </p:cNvPr>
          <p:cNvCxnSpPr>
            <a:cxnSpLocks/>
            <a:stCxn id="11" idx="6"/>
            <a:endCxn id="17" idx="2"/>
          </p:cNvCxnSpPr>
          <p:nvPr/>
        </p:nvCxnSpPr>
        <p:spPr>
          <a:xfrm>
            <a:off x="1566176" y="2741527"/>
            <a:ext cx="81214" cy="2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CF3B53B-326F-4979-AF73-EFADEFD783D6}"/>
              </a:ext>
            </a:extLst>
          </p:cNvPr>
          <p:cNvCxnSpPr>
            <a:cxnSpLocks/>
            <a:stCxn id="12" idx="6"/>
            <a:endCxn id="16" idx="2"/>
          </p:cNvCxnSpPr>
          <p:nvPr/>
        </p:nvCxnSpPr>
        <p:spPr>
          <a:xfrm flipV="1">
            <a:off x="1567022" y="2855010"/>
            <a:ext cx="84416" cy="2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DB6C50A-777E-4914-86F4-5D3F9A9D5A9F}"/>
              </a:ext>
            </a:extLst>
          </p:cNvPr>
          <p:cNvCxnSpPr>
            <a:cxnSpLocks/>
            <a:stCxn id="12" idx="6"/>
            <a:endCxn id="14" idx="2"/>
          </p:cNvCxnSpPr>
          <p:nvPr/>
        </p:nvCxnSpPr>
        <p:spPr>
          <a:xfrm flipV="1">
            <a:off x="1567022" y="2633013"/>
            <a:ext cx="87371" cy="224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238B871-AB09-4FE8-A28F-632EE02C71DE}"/>
              </a:ext>
            </a:extLst>
          </p:cNvPr>
          <p:cNvCxnSpPr>
            <a:cxnSpLocks/>
            <a:stCxn id="12" idx="6"/>
            <a:endCxn id="15" idx="2"/>
          </p:cNvCxnSpPr>
          <p:nvPr/>
        </p:nvCxnSpPr>
        <p:spPr>
          <a:xfrm flipV="1">
            <a:off x="1567022" y="2739927"/>
            <a:ext cx="91418" cy="118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D04C851-FE95-4703-A2B6-4642CBA5460E}"/>
              </a:ext>
            </a:extLst>
          </p:cNvPr>
          <p:cNvCxnSpPr>
            <a:cxnSpLocks/>
            <a:stCxn id="12" idx="6"/>
            <a:endCxn id="17" idx="2"/>
          </p:cNvCxnSpPr>
          <p:nvPr/>
        </p:nvCxnSpPr>
        <p:spPr>
          <a:xfrm>
            <a:off x="1567022" y="2858005"/>
            <a:ext cx="80368" cy="1226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FF6713A-D447-4C33-B35C-382CC621CF5B}"/>
              </a:ext>
            </a:extLst>
          </p:cNvPr>
          <p:cNvCxnSpPr>
            <a:cxnSpLocks/>
            <a:stCxn id="13" idx="6"/>
            <a:endCxn id="15" idx="2"/>
          </p:cNvCxnSpPr>
          <p:nvPr/>
        </p:nvCxnSpPr>
        <p:spPr>
          <a:xfrm flipV="1">
            <a:off x="1564816" y="2739927"/>
            <a:ext cx="93624" cy="240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4F0F2B4-AB7D-4BF8-A80F-81723D57B044}"/>
              </a:ext>
            </a:extLst>
          </p:cNvPr>
          <p:cNvCxnSpPr>
            <a:cxnSpLocks/>
            <a:stCxn id="13" idx="6"/>
            <a:endCxn id="16" idx="2"/>
          </p:cNvCxnSpPr>
          <p:nvPr/>
        </p:nvCxnSpPr>
        <p:spPr>
          <a:xfrm flipV="1">
            <a:off x="1564816" y="2855010"/>
            <a:ext cx="86622" cy="125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A74C2D4-59F2-4C57-85C9-F1DFEC89BC94}"/>
              </a:ext>
            </a:extLst>
          </p:cNvPr>
          <p:cNvCxnSpPr>
            <a:cxnSpLocks/>
            <a:stCxn id="13" idx="6"/>
            <a:endCxn id="17" idx="2"/>
          </p:cNvCxnSpPr>
          <p:nvPr/>
        </p:nvCxnSpPr>
        <p:spPr>
          <a:xfrm>
            <a:off x="1564816" y="2980259"/>
            <a:ext cx="82574" cy="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83A0B99-79E3-4EF2-875C-03F5915FABE7}"/>
              </a:ext>
            </a:extLst>
          </p:cNvPr>
          <p:cNvCxnSpPr>
            <a:cxnSpLocks/>
            <a:stCxn id="14" idx="6"/>
            <a:endCxn id="18" idx="2"/>
          </p:cNvCxnSpPr>
          <p:nvPr/>
        </p:nvCxnSpPr>
        <p:spPr>
          <a:xfrm>
            <a:off x="1723892" y="2633013"/>
            <a:ext cx="81686" cy="539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F100C5C-E0F8-419D-9416-EEC0DDDF7DDE}"/>
              </a:ext>
            </a:extLst>
          </p:cNvPr>
          <p:cNvCxnSpPr>
            <a:cxnSpLocks/>
            <a:stCxn id="14" idx="6"/>
            <a:endCxn id="19" idx="2"/>
          </p:cNvCxnSpPr>
          <p:nvPr/>
        </p:nvCxnSpPr>
        <p:spPr>
          <a:xfrm>
            <a:off x="1723892" y="2633013"/>
            <a:ext cx="81731" cy="280308"/>
          </a:xfrm>
          <a:prstGeom prst="lin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a:extLst>
              <a:ext uri="{FF2B5EF4-FFF2-40B4-BE49-F238E27FC236}">
                <a16:creationId xmlns:a16="http://schemas.microsoft.com/office/drawing/2014/main" id="{A9D211DD-37BB-48BB-9D51-9076CAD4A5D3}"/>
              </a:ext>
            </a:extLst>
          </p:cNvPr>
          <p:cNvCxnSpPr>
            <a:cxnSpLocks/>
            <a:stCxn id="15" idx="6"/>
            <a:endCxn id="18" idx="2"/>
          </p:cNvCxnSpPr>
          <p:nvPr/>
        </p:nvCxnSpPr>
        <p:spPr>
          <a:xfrm flipV="1">
            <a:off x="1734884" y="2686967"/>
            <a:ext cx="70694" cy="52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D34A293-3802-47B3-83F2-156A1F42906F}"/>
              </a:ext>
            </a:extLst>
          </p:cNvPr>
          <p:cNvCxnSpPr>
            <a:cxnSpLocks/>
            <a:stCxn id="15" idx="6"/>
            <a:endCxn id="19" idx="2"/>
          </p:cNvCxnSpPr>
          <p:nvPr/>
        </p:nvCxnSpPr>
        <p:spPr>
          <a:xfrm>
            <a:off x="1734884" y="2739927"/>
            <a:ext cx="70739" cy="173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56203EC-A23D-457B-9D13-30BAC23ABDBE}"/>
              </a:ext>
            </a:extLst>
          </p:cNvPr>
          <p:cNvCxnSpPr>
            <a:cxnSpLocks/>
            <a:stCxn id="16" idx="6"/>
            <a:endCxn id="18" idx="2"/>
          </p:cNvCxnSpPr>
          <p:nvPr/>
        </p:nvCxnSpPr>
        <p:spPr>
          <a:xfrm flipV="1">
            <a:off x="1730895" y="2686967"/>
            <a:ext cx="74683" cy="168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D4AD6F4-5ABC-4C6B-A005-D34F342ECB58}"/>
              </a:ext>
            </a:extLst>
          </p:cNvPr>
          <p:cNvCxnSpPr>
            <a:cxnSpLocks/>
            <a:stCxn id="16" idx="6"/>
            <a:endCxn id="19" idx="2"/>
          </p:cNvCxnSpPr>
          <p:nvPr/>
        </p:nvCxnSpPr>
        <p:spPr>
          <a:xfrm>
            <a:off x="1730895" y="2855010"/>
            <a:ext cx="74728" cy="58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09FB109-C4CF-47CD-AE8E-A71D3D4AD3D6}"/>
              </a:ext>
            </a:extLst>
          </p:cNvPr>
          <p:cNvCxnSpPr>
            <a:cxnSpLocks/>
            <a:stCxn id="17" idx="6"/>
            <a:endCxn id="18" idx="2"/>
          </p:cNvCxnSpPr>
          <p:nvPr/>
        </p:nvCxnSpPr>
        <p:spPr>
          <a:xfrm flipV="1">
            <a:off x="1726847" y="2686967"/>
            <a:ext cx="78731" cy="293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B686F38-0427-4C96-ABCB-65E6D93B07FA}"/>
              </a:ext>
            </a:extLst>
          </p:cNvPr>
          <p:cNvCxnSpPr>
            <a:cxnSpLocks/>
            <a:stCxn id="17" idx="6"/>
            <a:endCxn id="19" idx="2"/>
          </p:cNvCxnSpPr>
          <p:nvPr/>
        </p:nvCxnSpPr>
        <p:spPr>
          <a:xfrm flipV="1">
            <a:off x="1726847" y="2913321"/>
            <a:ext cx="78776" cy="673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FBDD6E98-6D3F-4337-ADDE-7372AF3FD6C5}"/>
              </a:ext>
            </a:extLst>
          </p:cNvPr>
          <p:cNvSpPr/>
          <p:nvPr/>
        </p:nvSpPr>
        <p:spPr>
          <a:xfrm>
            <a:off x="1069287" y="3685586"/>
            <a:ext cx="1019366" cy="5803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Req #1</a:t>
            </a:r>
            <a:endParaRPr lang="zh-CN" altLang="en-US" sz="2000" dirty="0">
              <a:latin typeface="Times New Roman" panose="02020603050405020304" pitchFamily="18" charset="0"/>
              <a:cs typeface="Times New Roman" panose="02020603050405020304" pitchFamily="18" charset="0"/>
            </a:endParaRPr>
          </a:p>
        </p:txBody>
      </p:sp>
      <p:sp>
        <p:nvSpPr>
          <p:cNvPr id="51" name="矩形: 圆角 50">
            <a:extLst>
              <a:ext uri="{FF2B5EF4-FFF2-40B4-BE49-F238E27FC236}">
                <a16:creationId xmlns:a16="http://schemas.microsoft.com/office/drawing/2014/main" id="{412F91D6-A56C-4889-9099-95D8B887C229}"/>
              </a:ext>
            </a:extLst>
          </p:cNvPr>
          <p:cNvSpPr/>
          <p:nvPr/>
        </p:nvSpPr>
        <p:spPr>
          <a:xfrm>
            <a:off x="1004390" y="1847893"/>
            <a:ext cx="2834442" cy="131998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1B31CF2A-37B2-4DA6-A663-49DF6909BA65}"/>
              </a:ext>
            </a:extLst>
          </p:cNvPr>
          <p:cNvSpPr/>
          <p:nvPr/>
        </p:nvSpPr>
        <p:spPr>
          <a:xfrm>
            <a:off x="1053583" y="2221008"/>
            <a:ext cx="1203084" cy="86940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218871D9-7526-4C2B-B356-AB8622ED120D}"/>
              </a:ext>
            </a:extLst>
          </p:cNvPr>
          <p:cNvSpPr txBox="1"/>
          <p:nvPr/>
        </p:nvSpPr>
        <p:spPr>
          <a:xfrm>
            <a:off x="1021216" y="2263846"/>
            <a:ext cx="1332306"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ML model #1</a:t>
            </a:r>
            <a:endParaRPr lang="zh-CN" altLang="en-US" sz="1600" dirty="0">
              <a:latin typeface="Times New Roman" panose="02020603050405020304" pitchFamily="18" charset="0"/>
              <a:cs typeface="Times New Roman" panose="02020603050405020304" pitchFamily="18" charset="0"/>
            </a:endParaRPr>
          </a:p>
        </p:txBody>
      </p:sp>
      <p:sp>
        <p:nvSpPr>
          <p:cNvPr id="54" name="矩形: 圆角 53">
            <a:extLst>
              <a:ext uri="{FF2B5EF4-FFF2-40B4-BE49-F238E27FC236}">
                <a16:creationId xmlns:a16="http://schemas.microsoft.com/office/drawing/2014/main" id="{6AFE0FBF-6A86-4D9B-B678-ABAF42CC72FB}"/>
              </a:ext>
            </a:extLst>
          </p:cNvPr>
          <p:cNvSpPr/>
          <p:nvPr/>
        </p:nvSpPr>
        <p:spPr>
          <a:xfrm>
            <a:off x="2609724" y="2222712"/>
            <a:ext cx="1181617" cy="86940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54D94DAF-E835-4FA9-80C2-375FA0759F3C}"/>
              </a:ext>
            </a:extLst>
          </p:cNvPr>
          <p:cNvSpPr txBox="1"/>
          <p:nvPr/>
        </p:nvSpPr>
        <p:spPr>
          <a:xfrm>
            <a:off x="2551898" y="2249968"/>
            <a:ext cx="13172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ML model #n</a:t>
            </a:r>
            <a:endParaRPr lang="zh-CN" altLang="en-US" sz="1600" dirty="0">
              <a:latin typeface="Times New Roman" panose="02020603050405020304" pitchFamily="18" charset="0"/>
              <a:cs typeface="Times New Roman" panose="02020603050405020304" pitchFamily="18" charset="0"/>
            </a:endParaRPr>
          </a:p>
        </p:txBody>
      </p:sp>
      <p:sp>
        <p:nvSpPr>
          <p:cNvPr id="56" name="椭圆 55">
            <a:extLst>
              <a:ext uri="{FF2B5EF4-FFF2-40B4-BE49-F238E27FC236}">
                <a16:creationId xmlns:a16="http://schemas.microsoft.com/office/drawing/2014/main" id="{2984962C-728A-43FC-9450-839D6280B2CA}"/>
              </a:ext>
            </a:extLst>
          </p:cNvPr>
          <p:cNvSpPr/>
          <p:nvPr/>
        </p:nvSpPr>
        <p:spPr>
          <a:xfrm>
            <a:off x="2860067" y="2566216"/>
            <a:ext cx="76801" cy="76656"/>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椭圆 56">
            <a:extLst>
              <a:ext uri="{FF2B5EF4-FFF2-40B4-BE49-F238E27FC236}">
                <a16:creationId xmlns:a16="http://schemas.microsoft.com/office/drawing/2014/main" id="{764F33E7-6700-4805-BDA2-2B7C53672274}"/>
              </a:ext>
            </a:extLst>
          </p:cNvPr>
          <p:cNvSpPr/>
          <p:nvPr/>
        </p:nvSpPr>
        <p:spPr>
          <a:xfrm>
            <a:off x="2854751" y="2685992"/>
            <a:ext cx="76801" cy="72779"/>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7">
            <a:extLst>
              <a:ext uri="{FF2B5EF4-FFF2-40B4-BE49-F238E27FC236}">
                <a16:creationId xmlns:a16="http://schemas.microsoft.com/office/drawing/2014/main" id="{ED1719DE-A149-42D5-9CFA-EADC1FC211C0}"/>
              </a:ext>
            </a:extLst>
          </p:cNvPr>
          <p:cNvSpPr/>
          <p:nvPr/>
        </p:nvSpPr>
        <p:spPr>
          <a:xfrm>
            <a:off x="2851869" y="2802708"/>
            <a:ext cx="80529" cy="72304"/>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椭圆 58">
            <a:extLst>
              <a:ext uri="{FF2B5EF4-FFF2-40B4-BE49-F238E27FC236}">
                <a16:creationId xmlns:a16="http://schemas.microsoft.com/office/drawing/2014/main" id="{B2B97721-8D40-45E9-B566-2C96540A350A}"/>
              </a:ext>
            </a:extLst>
          </p:cNvPr>
          <p:cNvSpPr/>
          <p:nvPr/>
        </p:nvSpPr>
        <p:spPr>
          <a:xfrm>
            <a:off x="2851449" y="2913129"/>
            <a:ext cx="80523" cy="73283"/>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0" name="椭圆 59">
            <a:extLst>
              <a:ext uri="{FF2B5EF4-FFF2-40B4-BE49-F238E27FC236}">
                <a16:creationId xmlns:a16="http://schemas.microsoft.com/office/drawing/2014/main" id="{8909A0CD-26F8-4F4B-A1AD-030C60216B09}"/>
              </a:ext>
            </a:extLst>
          </p:cNvPr>
          <p:cNvSpPr/>
          <p:nvPr/>
        </p:nvSpPr>
        <p:spPr>
          <a:xfrm>
            <a:off x="3020345" y="2619555"/>
            <a:ext cx="76444" cy="68898"/>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60">
            <a:extLst>
              <a:ext uri="{FF2B5EF4-FFF2-40B4-BE49-F238E27FC236}">
                <a16:creationId xmlns:a16="http://schemas.microsoft.com/office/drawing/2014/main" id="{2F278FDE-3250-4E29-8069-C05B3CB1834A}"/>
              </a:ext>
            </a:extLst>
          </p:cNvPr>
          <p:cNvSpPr/>
          <p:nvPr/>
        </p:nvSpPr>
        <p:spPr>
          <a:xfrm>
            <a:off x="3018838" y="2746320"/>
            <a:ext cx="79457" cy="79468"/>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椭圆 61">
            <a:extLst>
              <a:ext uri="{FF2B5EF4-FFF2-40B4-BE49-F238E27FC236}">
                <a16:creationId xmlns:a16="http://schemas.microsoft.com/office/drawing/2014/main" id="{0CA55BE5-2AE3-4ECA-B685-F66FC7FA43DB}"/>
              </a:ext>
            </a:extLst>
          </p:cNvPr>
          <p:cNvSpPr/>
          <p:nvPr/>
        </p:nvSpPr>
        <p:spPr>
          <a:xfrm>
            <a:off x="3018838" y="2876108"/>
            <a:ext cx="79457" cy="79468"/>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62">
            <a:extLst>
              <a:ext uri="{FF2B5EF4-FFF2-40B4-BE49-F238E27FC236}">
                <a16:creationId xmlns:a16="http://schemas.microsoft.com/office/drawing/2014/main" id="{2023E310-0313-41C1-A46F-9D639BB42DFF}"/>
              </a:ext>
            </a:extLst>
          </p:cNvPr>
          <p:cNvSpPr/>
          <p:nvPr/>
        </p:nvSpPr>
        <p:spPr>
          <a:xfrm>
            <a:off x="3170954" y="2630066"/>
            <a:ext cx="79014" cy="75512"/>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椭圆 63">
            <a:extLst>
              <a:ext uri="{FF2B5EF4-FFF2-40B4-BE49-F238E27FC236}">
                <a16:creationId xmlns:a16="http://schemas.microsoft.com/office/drawing/2014/main" id="{5F08ED2E-0594-449B-BB69-9AE15CD09093}"/>
              </a:ext>
            </a:extLst>
          </p:cNvPr>
          <p:cNvSpPr/>
          <p:nvPr/>
        </p:nvSpPr>
        <p:spPr>
          <a:xfrm>
            <a:off x="3170999" y="2854162"/>
            <a:ext cx="79015" cy="80027"/>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5" name="直接连接符 64">
            <a:extLst>
              <a:ext uri="{FF2B5EF4-FFF2-40B4-BE49-F238E27FC236}">
                <a16:creationId xmlns:a16="http://schemas.microsoft.com/office/drawing/2014/main" id="{91C62D09-77D3-476B-AB06-28BC33E25884}"/>
              </a:ext>
            </a:extLst>
          </p:cNvPr>
          <p:cNvCxnSpPr>
            <a:cxnSpLocks/>
            <a:stCxn id="56" idx="6"/>
            <a:endCxn id="60" idx="2"/>
          </p:cNvCxnSpPr>
          <p:nvPr/>
        </p:nvCxnSpPr>
        <p:spPr>
          <a:xfrm>
            <a:off x="2936868" y="2604544"/>
            <a:ext cx="83477" cy="49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75F12D72-A56B-4EDE-8C97-5E241C65A0F4}"/>
              </a:ext>
            </a:extLst>
          </p:cNvPr>
          <p:cNvCxnSpPr>
            <a:cxnSpLocks/>
            <a:stCxn id="56" idx="6"/>
            <a:endCxn id="61" idx="2"/>
          </p:cNvCxnSpPr>
          <p:nvPr/>
        </p:nvCxnSpPr>
        <p:spPr>
          <a:xfrm>
            <a:off x="2936868" y="2604544"/>
            <a:ext cx="81970" cy="181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9D2D365C-BBDE-4A61-A981-C92C1A3C9D21}"/>
              </a:ext>
            </a:extLst>
          </p:cNvPr>
          <p:cNvCxnSpPr>
            <a:cxnSpLocks/>
            <a:stCxn id="57" idx="6"/>
            <a:endCxn id="60" idx="2"/>
          </p:cNvCxnSpPr>
          <p:nvPr/>
        </p:nvCxnSpPr>
        <p:spPr>
          <a:xfrm flipV="1">
            <a:off x="2931552" y="2654004"/>
            <a:ext cx="88793" cy="68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897CF7EC-0011-41E5-BD24-CB5842729635}"/>
              </a:ext>
            </a:extLst>
          </p:cNvPr>
          <p:cNvCxnSpPr>
            <a:cxnSpLocks/>
            <a:stCxn id="57" idx="6"/>
            <a:endCxn id="61" idx="2"/>
          </p:cNvCxnSpPr>
          <p:nvPr/>
        </p:nvCxnSpPr>
        <p:spPr>
          <a:xfrm>
            <a:off x="2931552" y="2722382"/>
            <a:ext cx="87286" cy="63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58789E5-DE99-4CFF-BE5D-FE0E3E32926D}"/>
              </a:ext>
            </a:extLst>
          </p:cNvPr>
          <p:cNvCxnSpPr>
            <a:cxnSpLocks/>
            <a:stCxn id="57" idx="6"/>
            <a:endCxn id="62" idx="2"/>
          </p:cNvCxnSpPr>
          <p:nvPr/>
        </p:nvCxnSpPr>
        <p:spPr>
          <a:xfrm>
            <a:off x="2931552" y="2722382"/>
            <a:ext cx="87286" cy="19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EEFFE1C-2930-4044-A503-F08116D091A4}"/>
              </a:ext>
            </a:extLst>
          </p:cNvPr>
          <p:cNvCxnSpPr>
            <a:cxnSpLocks/>
            <a:stCxn id="58" idx="6"/>
            <a:endCxn id="61" idx="2"/>
          </p:cNvCxnSpPr>
          <p:nvPr/>
        </p:nvCxnSpPr>
        <p:spPr>
          <a:xfrm flipV="1">
            <a:off x="2932398" y="2786054"/>
            <a:ext cx="86440" cy="5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8AA187F-BF8E-491A-A05F-F6BDD1E2A427}"/>
              </a:ext>
            </a:extLst>
          </p:cNvPr>
          <p:cNvCxnSpPr>
            <a:cxnSpLocks/>
            <a:stCxn id="58" idx="6"/>
            <a:endCxn id="60" idx="2"/>
          </p:cNvCxnSpPr>
          <p:nvPr/>
        </p:nvCxnSpPr>
        <p:spPr>
          <a:xfrm flipV="1">
            <a:off x="2932398" y="2654004"/>
            <a:ext cx="87947" cy="184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8C12625-A6D4-474B-B687-C4ED3364946B}"/>
              </a:ext>
            </a:extLst>
          </p:cNvPr>
          <p:cNvCxnSpPr>
            <a:cxnSpLocks/>
            <a:stCxn id="58" idx="6"/>
            <a:endCxn id="62" idx="2"/>
          </p:cNvCxnSpPr>
          <p:nvPr/>
        </p:nvCxnSpPr>
        <p:spPr>
          <a:xfrm>
            <a:off x="2932398" y="2838860"/>
            <a:ext cx="86440" cy="76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B89F5E9-7688-4638-8529-9A0C5E71FDA5}"/>
              </a:ext>
            </a:extLst>
          </p:cNvPr>
          <p:cNvCxnSpPr>
            <a:cxnSpLocks/>
            <a:stCxn id="59" idx="6"/>
            <a:endCxn id="60" idx="2"/>
          </p:cNvCxnSpPr>
          <p:nvPr/>
        </p:nvCxnSpPr>
        <p:spPr>
          <a:xfrm flipV="1">
            <a:off x="2931972" y="2654004"/>
            <a:ext cx="88373" cy="295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1325167-1E02-4A83-BA65-E81BF252F1E9}"/>
              </a:ext>
            </a:extLst>
          </p:cNvPr>
          <p:cNvCxnSpPr>
            <a:cxnSpLocks/>
            <a:stCxn id="59" idx="6"/>
            <a:endCxn id="61" idx="2"/>
          </p:cNvCxnSpPr>
          <p:nvPr/>
        </p:nvCxnSpPr>
        <p:spPr>
          <a:xfrm flipV="1">
            <a:off x="2931972" y="2786054"/>
            <a:ext cx="86866" cy="163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288FFE1-EB05-4D8B-890A-3E888C087873}"/>
              </a:ext>
            </a:extLst>
          </p:cNvPr>
          <p:cNvCxnSpPr>
            <a:cxnSpLocks/>
            <a:stCxn id="59" idx="6"/>
            <a:endCxn id="62" idx="2"/>
          </p:cNvCxnSpPr>
          <p:nvPr/>
        </p:nvCxnSpPr>
        <p:spPr>
          <a:xfrm flipV="1">
            <a:off x="2931972" y="2915842"/>
            <a:ext cx="86866" cy="339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85D0777-F3CB-4036-8963-4E5048A068B2}"/>
              </a:ext>
            </a:extLst>
          </p:cNvPr>
          <p:cNvCxnSpPr>
            <a:cxnSpLocks/>
            <a:stCxn id="60" idx="6"/>
            <a:endCxn id="63" idx="2"/>
          </p:cNvCxnSpPr>
          <p:nvPr/>
        </p:nvCxnSpPr>
        <p:spPr>
          <a:xfrm>
            <a:off x="3096789" y="2654004"/>
            <a:ext cx="74165" cy="13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BEF0BE3-229C-4C8C-AF26-88C48C3E1409}"/>
              </a:ext>
            </a:extLst>
          </p:cNvPr>
          <p:cNvCxnSpPr>
            <a:cxnSpLocks/>
            <a:stCxn id="60" idx="6"/>
            <a:endCxn id="64" idx="2"/>
          </p:cNvCxnSpPr>
          <p:nvPr/>
        </p:nvCxnSpPr>
        <p:spPr>
          <a:xfrm>
            <a:off x="3096789" y="2654004"/>
            <a:ext cx="74210" cy="240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2F3DE99-CD6B-44C1-8086-82DB8F9664A3}"/>
              </a:ext>
            </a:extLst>
          </p:cNvPr>
          <p:cNvCxnSpPr>
            <a:cxnSpLocks/>
            <a:stCxn id="61" idx="6"/>
            <a:endCxn id="63" idx="2"/>
          </p:cNvCxnSpPr>
          <p:nvPr/>
        </p:nvCxnSpPr>
        <p:spPr>
          <a:xfrm flipV="1">
            <a:off x="3098295" y="2667822"/>
            <a:ext cx="72659" cy="118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7D28C4D-75E1-449C-B9A6-8BF9EFD2C5B7}"/>
              </a:ext>
            </a:extLst>
          </p:cNvPr>
          <p:cNvCxnSpPr>
            <a:cxnSpLocks/>
            <a:stCxn id="61" idx="6"/>
            <a:endCxn id="64" idx="2"/>
          </p:cNvCxnSpPr>
          <p:nvPr/>
        </p:nvCxnSpPr>
        <p:spPr>
          <a:xfrm>
            <a:off x="3098295" y="2786054"/>
            <a:ext cx="72704" cy="108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5FFFF1E-AC66-45DD-84D0-CA4F2D79B969}"/>
              </a:ext>
            </a:extLst>
          </p:cNvPr>
          <p:cNvCxnSpPr>
            <a:cxnSpLocks/>
            <a:stCxn id="62" idx="6"/>
            <a:endCxn id="63" idx="2"/>
          </p:cNvCxnSpPr>
          <p:nvPr/>
        </p:nvCxnSpPr>
        <p:spPr>
          <a:xfrm flipV="1">
            <a:off x="3098295" y="2667822"/>
            <a:ext cx="72659" cy="248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B2DB46D-9DDB-4C69-AFC1-7A3719C05A29}"/>
              </a:ext>
            </a:extLst>
          </p:cNvPr>
          <p:cNvCxnSpPr>
            <a:cxnSpLocks/>
            <a:stCxn id="62" idx="6"/>
            <a:endCxn id="64" idx="2"/>
          </p:cNvCxnSpPr>
          <p:nvPr/>
        </p:nvCxnSpPr>
        <p:spPr>
          <a:xfrm flipV="1">
            <a:off x="3098295" y="2894176"/>
            <a:ext cx="72704" cy="21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02243C19-520D-4F05-BA8A-9DC3222C1FCA}"/>
              </a:ext>
            </a:extLst>
          </p:cNvPr>
          <p:cNvSpPr/>
          <p:nvPr/>
        </p:nvSpPr>
        <p:spPr>
          <a:xfrm>
            <a:off x="3289542" y="2562439"/>
            <a:ext cx="76801" cy="76656"/>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椭圆 82">
            <a:extLst>
              <a:ext uri="{FF2B5EF4-FFF2-40B4-BE49-F238E27FC236}">
                <a16:creationId xmlns:a16="http://schemas.microsoft.com/office/drawing/2014/main" id="{4C015FD2-6711-4419-9DC6-073E30E7ED00}"/>
              </a:ext>
            </a:extLst>
          </p:cNvPr>
          <p:cNvSpPr/>
          <p:nvPr/>
        </p:nvSpPr>
        <p:spPr>
          <a:xfrm>
            <a:off x="3284226" y="2682215"/>
            <a:ext cx="76801" cy="72779"/>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a:extLst>
              <a:ext uri="{FF2B5EF4-FFF2-40B4-BE49-F238E27FC236}">
                <a16:creationId xmlns:a16="http://schemas.microsoft.com/office/drawing/2014/main" id="{185712A9-2870-4B06-B996-D3C14926588E}"/>
              </a:ext>
            </a:extLst>
          </p:cNvPr>
          <p:cNvSpPr/>
          <p:nvPr/>
        </p:nvSpPr>
        <p:spPr>
          <a:xfrm>
            <a:off x="3281344" y="2798931"/>
            <a:ext cx="80529" cy="72304"/>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a:extLst>
              <a:ext uri="{FF2B5EF4-FFF2-40B4-BE49-F238E27FC236}">
                <a16:creationId xmlns:a16="http://schemas.microsoft.com/office/drawing/2014/main" id="{B547B1C4-8B4B-4082-8A9D-28B1F521C9C5}"/>
              </a:ext>
            </a:extLst>
          </p:cNvPr>
          <p:cNvSpPr/>
          <p:nvPr/>
        </p:nvSpPr>
        <p:spPr>
          <a:xfrm>
            <a:off x="3280924" y="2909352"/>
            <a:ext cx="80523" cy="73283"/>
          </a:xfrm>
          <a:prstGeom prst="ellips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86" name="直接连接符 85">
            <a:extLst>
              <a:ext uri="{FF2B5EF4-FFF2-40B4-BE49-F238E27FC236}">
                <a16:creationId xmlns:a16="http://schemas.microsoft.com/office/drawing/2014/main" id="{4F2A2670-99D7-4C9A-B072-E5DB32FFFB53}"/>
              </a:ext>
            </a:extLst>
          </p:cNvPr>
          <p:cNvCxnSpPr>
            <a:cxnSpLocks/>
            <a:stCxn id="63" idx="6"/>
            <a:endCxn id="82" idx="2"/>
          </p:cNvCxnSpPr>
          <p:nvPr/>
        </p:nvCxnSpPr>
        <p:spPr>
          <a:xfrm flipV="1">
            <a:off x="3249968" y="2600767"/>
            <a:ext cx="39574" cy="670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B85138A-DA70-44A5-A000-5A5469FFDE93}"/>
              </a:ext>
            </a:extLst>
          </p:cNvPr>
          <p:cNvCxnSpPr>
            <a:cxnSpLocks/>
            <a:stCxn id="63" idx="6"/>
            <a:endCxn id="83" idx="2"/>
          </p:cNvCxnSpPr>
          <p:nvPr/>
        </p:nvCxnSpPr>
        <p:spPr>
          <a:xfrm>
            <a:off x="3249968" y="2667822"/>
            <a:ext cx="34258" cy="50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13BB87A6-0AA6-4FD1-B345-D26E74A855DB}"/>
              </a:ext>
            </a:extLst>
          </p:cNvPr>
          <p:cNvCxnSpPr>
            <a:cxnSpLocks/>
            <a:stCxn id="63" idx="6"/>
            <a:endCxn id="84" idx="2"/>
          </p:cNvCxnSpPr>
          <p:nvPr/>
        </p:nvCxnSpPr>
        <p:spPr>
          <a:xfrm>
            <a:off x="3249968" y="2667822"/>
            <a:ext cx="31376" cy="167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D4ED6EF-E27F-4B8C-BB83-6C7A7413F4D0}"/>
              </a:ext>
            </a:extLst>
          </p:cNvPr>
          <p:cNvCxnSpPr>
            <a:cxnSpLocks/>
            <a:stCxn id="63" idx="6"/>
            <a:endCxn id="85" idx="2"/>
          </p:cNvCxnSpPr>
          <p:nvPr/>
        </p:nvCxnSpPr>
        <p:spPr>
          <a:xfrm>
            <a:off x="3249968" y="2667822"/>
            <a:ext cx="30956" cy="278172"/>
          </a:xfrm>
          <a:prstGeom prst="line">
            <a:avLst/>
          </a:prstGeom>
          <a:solidFill>
            <a:schemeClr val="accent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315C0D7B-F315-450A-99DB-878034EB7652}"/>
              </a:ext>
            </a:extLst>
          </p:cNvPr>
          <p:cNvCxnSpPr>
            <a:cxnSpLocks/>
            <a:stCxn id="64" idx="6"/>
            <a:endCxn id="82" idx="2"/>
          </p:cNvCxnSpPr>
          <p:nvPr/>
        </p:nvCxnSpPr>
        <p:spPr>
          <a:xfrm flipV="1">
            <a:off x="3250014" y="2600767"/>
            <a:ext cx="39528" cy="293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C11E7D2-7DA9-43E4-B170-DFD78971A16E}"/>
              </a:ext>
            </a:extLst>
          </p:cNvPr>
          <p:cNvCxnSpPr>
            <a:cxnSpLocks/>
            <a:stCxn id="64" idx="6"/>
            <a:endCxn id="83" idx="2"/>
          </p:cNvCxnSpPr>
          <p:nvPr/>
        </p:nvCxnSpPr>
        <p:spPr>
          <a:xfrm flipV="1">
            <a:off x="3250014" y="2718605"/>
            <a:ext cx="34212" cy="175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5AF1B67-0BD3-4A10-B6C3-763B230EE4C9}"/>
              </a:ext>
            </a:extLst>
          </p:cNvPr>
          <p:cNvCxnSpPr>
            <a:cxnSpLocks/>
            <a:stCxn id="64" idx="6"/>
            <a:endCxn id="84" idx="2"/>
          </p:cNvCxnSpPr>
          <p:nvPr/>
        </p:nvCxnSpPr>
        <p:spPr>
          <a:xfrm flipV="1">
            <a:off x="3250014" y="2835083"/>
            <a:ext cx="31330" cy="5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8FF9A6B-B157-4F56-AACE-AC9811577229}"/>
              </a:ext>
            </a:extLst>
          </p:cNvPr>
          <p:cNvCxnSpPr>
            <a:cxnSpLocks/>
            <a:stCxn id="64" idx="6"/>
            <a:endCxn id="85" idx="2"/>
          </p:cNvCxnSpPr>
          <p:nvPr/>
        </p:nvCxnSpPr>
        <p:spPr>
          <a:xfrm>
            <a:off x="3250014" y="2894176"/>
            <a:ext cx="30910" cy="51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AD2DAB54-810B-4959-BDA9-59AE03FD38EF}"/>
              </a:ext>
            </a:extLst>
          </p:cNvPr>
          <p:cNvSpPr txBox="1"/>
          <p:nvPr/>
        </p:nvSpPr>
        <p:spPr>
          <a:xfrm>
            <a:off x="951220" y="1798034"/>
            <a:ext cx="2975046"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Multiple ML models</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5" name="矩形: 圆角 94">
            <a:extLst>
              <a:ext uri="{FF2B5EF4-FFF2-40B4-BE49-F238E27FC236}">
                <a16:creationId xmlns:a16="http://schemas.microsoft.com/office/drawing/2014/main" id="{EE6DC20B-EF51-4DB4-B545-1EBB4E8029BF}"/>
              </a:ext>
            </a:extLst>
          </p:cNvPr>
          <p:cNvSpPr/>
          <p:nvPr/>
        </p:nvSpPr>
        <p:spPr>
          <a:xfrm>
            <a:off x="1004390" y="4540529"/>
            <a:ext cx="2805029" cy="145165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73D60410-64E1-48BF-A428-2153312BC5FB}"/>
              </a:ext>
            </a:extLst>
          </p:cNvPr>
          <p:cNvSpPr txBox="1"/>
          <p:nvPr/>
        </p:nvSpPr>
        <p:spPr>
          <a:xfrm>
            <a:off x="1170885" y="5173591"/>
            <a:ext cx="63462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High</a:t>
            </a:r>
            <a:endParaRPr lang="zh-CN" altLang="en-US" sz="1600" dirty="0">
              <a:latin typeface="Times New Roman" panose="02020603050405020304" pitchFamily="18" charset="0"/>
              <a:cs typeface="Times New Roman" panose="02020603050405020304" pitchFamily="18" charset="0"/>
            </a:endParaRPr>
          </a:p>
        </p:txBody>
      </p:sp>
      <p:sp>
        <p:nvSpPr>
          <p:cNvPr id="97" name="矩形: 圆角 96">
            <a:extLst>
              <a:ext uri="{FF2B5EF4-FFF2-40B4-BE49-F238E27FC236}">
                <a16:creationId xmlns:a16="http://schemas.microsoft.com/office/drawing/2014/main" id="{41FFF071-40F5-4AA3-807C-8969B1E5A20A}"/>
              </a:ext>
            </a:extLst>
          </p:cNvPr>
          <p:cNvSpPr/>
          <p:nvPr/>
        </p:nvSpPr>
        <p:spPr>
          <a:xfrm>
            <a:off x="1937525" y="5202245"/>
            <a:ext cx="618933" cy="72324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8CF04192-1346-42CF-B41F-CA325A764556}"/>
              </a:ext>
            </a:extLst>
          </p:cNvPr>
          <p:cNvSpPr txBox="1"/>
          <p:nvPr/>
        </p:nvSpPr>
        <p:spPr>
          <a:xfrm>
            <a:off x="2259765" y="2499810"/>
            <a:ext cx="465111" cy="369332"/>
          </a:xfrm>
          <a:prstGeom prst="rect">
            <a:avLst/>
          </a:prstGeom>
          <a:noFill/>
        </p:spPr>
        <p:txBody>
          <a:bodyPr wrap="square" rtlCol="0">
            <a:spAutoFit/>
          </a:bodyPr>
          <a:lstStyle/>
          <a:p>
            <a:r>
              <a:rPr lang="en-US" altLang="zh-CN" b="1" dirty="0"/>
              <a:t>…</a:t>
            </a:r>
            <a:endParaRPr lang="zh-CN" altLang="en-US" b="1" dirty="0"/>
          </a:p>
        </p:txBody>
      </p:sp>
      <p:sp>
        <p:nvSpPr>
          <p:cNvPr id="101" name="文本框 100">
            <a:extLst>
              <a:ext uri="{FF2B5EF4-FFF2-40B4-BE49-F238E27FC236}">
                <a16:creationId xmlns:a16="http://schemas.microsoft.com/office/drawing/2014/main" id="{477D1ECA-FBC1-4F5D-9195-E25546DD447B}"/>
              </a:ext>
            </a:extLst>
          </p:cNvPr>
          <p:cNvSpPr txBox="1"/>
          <p:nvPr/>
        </p:nvSpPr>
        <p:spPr>
          <a:xfrm>
            <a:off x="1871994" y="5199484"/>
            <a:ext cx="809771"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Middle</a:t>
            </a:r>
            <a:endParaRPr lang="zh-CN" altLang="en-US" sz="1600" dirty="0">
              <a:latin typeface="Times New Roman" panose="02020603050405020304" pitchFamily="18" charset="0"/>
              <a:cs typeface="Times New Roman" panose="02020603050405020304" pitchFamily="18" charset="0"/>
            </a:endParaRPr>
          </a:p>
        </p:txBody>
      </p:sp>
      <p:sp>
        <p:nvSpPr>
          <p:cNvPr id="102" name="文本框 101">
            <a:extLst>
              <a:ext uri="{FF2B5EF4-FFF2-40B4-BE49-F238E27FC236}">
                <a16:creationId xmlns:a16="http://schemas.microsoft.com/office/drawing/2014/main" id="{755F13A3-4E80-4597-966B-931B846B3895}"/>
              </a:ext>
            </a:extLst>
          </p:cNvPr>
          <p:cNvSpPr txBox="1"/>
          <p:nvPr/>
        </p:nvSpPr>
        <p:spPr>
          <a:xfrm>
            <a:off x="2624943" y="5349593"/>
            <a:ext cx="465111" cy="369332"/>
          </a:xfrm>
          <a:prstGeom prst="rect">
            <a:avLst/>
          </a:prstGeom>
          <a:noFill/>
        </p:spPr>
        <p:txBody>
          <a:bodyPr wrap="square" rtlCol="0">
            <a:spAutoFit/>
          </a:bodyPr>
          <a:lstStyle/>
          <a:p>
            <a:r>
              <a:rPr lang="en-US" altLang="zh-CN" b="1" dirty="0"/>
              <a:t>…</a:t>
            </a:r>
            <a:endParaRPr lang="zh-CN" altLang="en-US" b="1" dirty="0"/>
          </a:p>
        </p:txBody>
      </p:sp>
      <p:pic>
        <p:nvPicPr>
          <p:cNvPr id="103" name="图形 102" descr="仪表">
            <a:extLst>
              <a:ext uri="{FF2B5EF4-FFF2-40B4-BE49-F238E27FC236}">
                <a16:creationId xmlns:a16="http://schemas.microsoft.com/office/drawing/2014/main" id="{3EA610D3-B0DF-4D2E-9B7E-C555F0A9D4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79056" y="5386806"/>
            <a:ext cx="541315" cy="541315"/>
          </a:xfrm>
          <a:prstGeom prst="rect">
            <a:avLst/>
          </a:prstGeom>
        </p:spPr>
      </p:pic>
      <p:pic>
        <p:nvPicPr>
          <p:cNvPr id="104" name="图形 103" descr="温度计">
            <a:extLst>
              <a:ext uri="{FF2B5EF4-FFF2-40B4-BE49-F238E27FC236}">
                <a16:creationId xmlns:a16="http://schemas.microsoft.com/office/drawing/2014/main" id="{B2405F46-A351-4457-B42F-297B20BEDCC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16433" y="5458335"/>
            <a:ext cx="457208" cy="457208"/>
          </a:xfrm>
          <a:prstGeom prst="rect">
            <a:avLst/>
          </a:prstGeom>
        </p:spPr>
      </p:pic>
      <p:sp>
        <p:nvSpPr>
          <p:cNvPr id="106" name="矩形: 圆角 105">
            <a:extLst>
              <a:ext uri="{FF2B5EF4-FFF2-40B4-BE49-F238E27FC236}">
                <a16:creationId xmlns:a16="http://schemas.microsoft.com/office/drawing/2014/main" id="{FCD55FF2-AF6B-41FD-8684-6AA4DBCA9B03}"/>
              </a:ext>
            </a:extLst>
          </p:cNvPr>
          <p:cNvSpPr/>
          <p:nvPr/>
        </p:nvSpPr>
        <p:spPr>
          <a:xfrm>
            <a:off x="1150541" y="5197968"/>
            <a:ext cx="618933" cy="73304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75619920-B22D-4580-91F0-1A9E108A7FD1}"/>
              </a:ext>
            </a:extLst>
          </p:cNvPr>
          <p:cNvCxnSpPr>
            <a:cxnSpLocks/>
          </p:cNvCxnSpPr>
          <p:nvPr/>
        </p:nvCxnSpPr>
        <p:spPr>
          <a:xfrm>
            <a:off x="1041986" y="3380910"/>
            <a:ext cx="27492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D4264F0D-A232-4560-BFB6-9E5FCE627089}"/>
              </a:ext>
            </a:extLst>
          </p:cNvPr>
          <p:cNvCxnSpPr>
            <a:cxnSpLocks/>
          </p:cNvCxnSpPr>
          <p:nvPr/>
        </p:nvCxnSpPr>
        <p:spPr>
          <a:xfrm flipV="1">
            <a:off x="1026967" y="4349761"/>
            <a:ext cx="2764221" cy="17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矩形: 圆角 108">
            <a:extLst>
              <a:ext uri="{FF2B5EF4-FFF2-40B4-BE49-F238E27FC236}">
                <a16:creationId xmlns:a16="http://schemas.microsoft.com/office/drawing/2014/main" id="{C8561504-27F6-4EA3-90B7-4C1E7E42F0E2}"/>
              </a:ext>
            </a:extLst>
          </p:cNvPr>
          <p:cNvSpPr/>
          <p:nvPr/>
        </p:nvSpPr>
        <p:spPr>
          <a:xfrm>
            <a:off x="2646181" y="3706115"/>
            <a:ext cx="1047769" cy="550653"/>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Req #n</a:t>
            </a:r>
            <a:endParaRPr lang="zh-CN" altLang="en-US" sz="2000" dirty="0">
              <a:latin typeface="Times New Roman" panose="02020603050405020304" pitchFamily="18" charset="0"/>
              <a:cs typeface="Times New Roman" panose="02020603050405020304" pitchFamily="18" charset="0"/>
            </a:endParaRPr>
          </a:p>
        </p:txBody>
      </p:sp>
      <p:sp>
        <p:nvSpPr>
          <p:cNvPr id="110" name="文本框 109">
            <a:extLst>
              <a:ext uri="{FF2B5EF4-FFF2-40B4-BE49-F238E27FC236}">
                <a16:creationId xmlns:a16="http://schemas.microsoft.com/office/drawing/2014/main" id="{10EE8C81-5EED-4175-860E-6DBAC0B47E0E}"/>
              </a:ext>
            </a:extLst>
          </p:cNvPr>
          <p:cNvSpPr txBox="1"/>
          <p:nvPr/>
        </p:nvSpPr>
        <p:spPr>
          <a:xfrm>
            <a:off x="2187097" y="3761327"/>
            <a:ext cx="465111" cy="369332"/>
          </a:xfrm>
          <a:prstGeom prst="rect">
            <a:avLst/>
          </a:prstGeom>
          <a:noFill/>
        </p:spPr>
        <p:txBody>
          <a:bodyPr wrap="square" rtlCol="0">
            <a:spAutoFit/>
          </a:bodyPr>
          <a:lstStyle/>
          <a:p>
            <a:r>
              <a:rPr lang="en-US" altLang="zh-CN" b="1" dirty="0"/>
              <a:t>…</a:t>
            </a:r>
            <a:endParaRPr lang="zh-CN" altLang="en-US" b="1" dirty="0"/>
          </a:p>
        </p:txBody>
      </p:sp>
      <p:sp>
        <p:nvSpPr>
          <p:cNvPr id="111" name="矩形 110">
            <a:extLst>
              <a:ext uri="{FF2B5EF4-FFF2-40B4-BE49-F238E27FC236}">
                <a16:creationId xmlns:a16="http://schemas.microsoft.com/office/drawing/2014/main" id="{E797681A-96DB-4FF9-BABB-008F30F7BE12}"/>
              </a:ext>
            </a:extLst>
          </p:cNvPr>
          <p:cNvSpPr/>
          <p:nvPr/>
        </p:nvSpPr>
        <p:spPr>
          <a:xfrm>
            <a:off x="1649552" y="1417957"/>
            <a:ext cx="1713931" cy="461665"/>
          </a:xfrm>
          <a:prstGeom prst="rect">
            <a:avLst/>
          </a:prstGeom>
        </p:spPr>
        <p:txBody>
          <a:bodyPr wrap="none">
            <a:spAutoFit/>
          </a:bodyP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Developers </a:t>
            </a:r>
          </a:p>
        </p:txBody>
      </p:sp>
      <p:sp>
        <p:nvSpPr>
          <p:cNvPr id="170" name="文本框 169">
            <a:extLst>
              <a:ext uri="{FF2B5EF4-FFF2-40B4-BE49-F238E27FC236}">
                <a16:creationId xmlns:a16="http://schemas.microsoft.com/office/drawing/2014/main" id="{6035E9D3-C8F2-44D5-844E-95E07259544D}"/>
              </a:ext>
            </a:extLst>
          </p:cNvPr>
          <p:cNvSpPr txBox="1"/>
          <p:nvPr/>
        </p:nvSpPr>
        <p:spPr>
          <a:xfrm>
            <a:off x="1743192" y="3280988"/>
            <a:ext cx="1351291" cy="461665"/>
          </a:xfrm>
          <a:prstGeom prst="rect">
            <a:avLst/>
          </a:prstGeom>
          <a:noFill/>
        </p:spPr>
        <p:txBody>
          <a:bodyPr wrap="square" rtlCol="0">
            <a:spAutoFit/>
          </a:bodyPr>
          <a:lstStyle/>
          <a:p>
            <a:pPr algn="ctr"/>
            <a:r>
              <a:rPr lang="en-US" altLang="zh-CN" sz="2400" b="1" dirty="0">
                <a:solidFill>
                  <a:schemeClr val="tx1">
                    <a:lumMod val="95000"/>
                    <a:lumOff val="5000"/>
                  </a:schemeClr>
                </a:solidFill>
                <a:latin typeface="Times New Roman" panose="02020603050405020304" pitchFamily="18" charset="0"/>
                <a:cs typeface="Times New Roman" panose="02020603050405020304" pitchFamily="18" charset="0"/>
              </a:rPr>
              <a:t>FL jobs</a:t>
            </a:r>
            <a:endPar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nvGrpSpPr>
          <p:cNvPr id="182" name="组合 181">
            <a:extLst>
              <a:ext uri="{FF2B5EF4-FFF2-40B4-BE49-F238E27FC236}">
                <a16:creationId xmlns:a16="http://schemas.microsoft.com/office/drawing/2014/main" id="{68B197CC-CEF6-45A1-95C3-BFFEF14D04A8}"/>
              </a:ext>
            </a:extLst>
          </p:cNvPr>
          <p:cNvGrpSpPr/>
          <p:nvPr/>
        </p:nvGrpSpPr>
        <p:grpSpPr>
          <a:xfrm>
            <a:off x="3041635" y="5160088"/>
            <a:ext cx="620941" cy="759075"/>
            <a:chOff x="2907545" y="5171313"/>
            <a:chExt cx="620941" cy="759075"/>
          </a:xfrm>
        </p:grpSpPr>
        <p:sp>
          <p:nvSpPr>
            <p:cNvPr id="98" name="文本框 97">
              <a:extLst>
                <a:ext uri="{FF2B5EF4-FFF2-40B4-BE49-F238E27FC236}">
                  <a16:creationId xmlns:a16="http://schemas.microsoft.com/office/drawing/2014/main" id="{F3BE84D8-50D7-4AA2-9807-FFA643D63A0B}"/>
                </a:ext>
              </a:extLst>
            </p:cNvPr>
            <p:cNvSpPr txBox="1"/>
            <p:nvPr/>
          </p:nvSpPr>
          <p:spPr>
            <a:xfrm>
              <a:off x="2960781" y="5171313"/>
              <a:ext cx="56770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Low</a:t>
              </a:r>
              <a:endParaRPr lang="zh-CN" altLang="en-US" sz="1600" dirty="0">
                <a:latin typeface="Times New Roman" panose="02020603050405020304" pitchFamily="18" charset="0"/>
                <a:cs typeface="Times New Roman" panose="02020603050405020304" pitchFamily="18" charset="0"/>
              </a:endParaRPr>
            </a:p>
          </p:txBody>
        </p:sp>
        <p:pic>
          <p:nvPicPr>
            <p:cNvPr id="105" name="图形 104" descr="低温">
              <a:extLst>
                <a:ext uri="{FF2B5EF4-FFF2-40B4-BE49-F238E27FC236}">
                  <a16:creationId xmlns:a16="http://schemas.microsoft.com/office/drawing/2014/main" id="{89CC06B3-2424-4CE1-AF66-AE2FE19687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59302" y="5429378"/>
              <a:ext cx="490741" cy="490741"/>
            </a:xfrm>
            <a:prstGeom prst="rect">
              <a:avLst/>
            </a:prstGeom>
          </p:spPr>
        </p:pic>
        <p:sp>
          <p:nvSpPr>
            <p:cNvPr id="171" name="矩形: 圆角 170">
              <a:extLst>
                <a:ext uri="{FF2B5EF4-FFF2-40B4-BE49-F238E27FC236}">
                  <a16:creationId xmlns:a16="http://schemas.microsoft.com/office/drawing/2014/main" id="{84ED6838-EDB5-4F98-ACE0-1AB8B86E1F60}"/>
                </a:ext>
              </a:extLst>
            </p:cNvPr>
            <p:cNvSpPr/>
            <p:nvPr/>
          </p:nvSpPr>
          <p:spPr>
            <a:xfrm>
              <a:off x="2907545" y="5197348"/>
              <a:ext cx="618933" cy="73304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2" name="任意多边形: 形状 171">
            <a:extLst>
              <a:ext uri="{FF2B5EF4-FFF2-40B4-BE49-F238E27FC236}">
                <a16:creationId xmlns:a16="http://schemas.microsoft.com/office/drawing/2014/main" id="{43ACC08D-B6C7-45F0-8807-190D7B019826}"/>
              </a:ext>
            </a:extLst>
          </p:cNvPr>
          <p:cNvSpPr/>
          <p:nvPr/>
        </p:nvSpPr>
        <p:spPr>
          <a:xfrm>
            <a:off x="838200" y="1416787"/>
            <a:ext cx="10349410" cy="4733756"/>
          </a:xfrm>
          <a:custGeom>
            <a:avLst/>
            <a:gdLst>
              <a:gd name="connsiteX0" fmla="*/ 3378769 w 10349410"/>
              <a:gd name="connsiteY0" fmla="*/ 84723 h 4733756"/>
              <a:gd name="connsiteX1" fmla="*/ 3378769 w 10349410"/>
              <a:gd name="connsiteY1" fmla="*/ 4648016 h 4733756"/>
              <a:gd name="connsiteX2" fmla="*/ 6508603 w 10349410"/>
              <a:gd name="connsiteY2" fmla="*/ 4648016 h 4733756"/>
              <a:gd name="connsiteX3" fmla="*/ 6508603 w 10349410"/>
              <a:gd name="connsiteY3" fmla="*/ 84723 h 4733756"/>
              <a:gd name="connsiteX4" fmla="*/ 0 w 10349410"/>
              <a:gd name="connsiteY4" fmla="*/ 0 h 4733756"/>
              <a:gd name="connsiteX5" fmla="*/ 10349410 w 10349410"/>
              <a:gd name="connsiteY5" fmla="*/ 0 h 4733756"/>
              <a:gd name="connsiteX6" fmla="*/ 10349410 w 10349410"/>
              <a:gd name="connsiteY6" fmla="*/ 4733756 h 4733756"/>
              <a:gd name="connsiteX7" fmla="*/ 0 w 10349410"/>
              <a:gd name="connsiteY7" fmla="*/ 4733756 h 473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49410" h="4733756">
                <a:moveTo>
                  <a:pt x="3378769" y="84723"/>
                </a:moveTo>
                <a:lnTo>
                  <a:pt x="3378769" y="4648016"/>
                </a:lnTo>
                <a:lnTo>
                  <a:pt x="6508603" y="4648016"/>
                </a:lnTo>
                <a:lnTo>
                  <a:pt x="6508603" y="84723"/>
                </a:lnTo>
                <a:close/>
                <a:moveTo>
                  <a:pt x="0" y="0"/>
                </a:moveTo>
                <a:lnTo>
                  <a:pt x="10349410" y="0"/>
                </a:lnTo>
                <a:lnTo>
                  <a:pt x="10349410" y="4733756"/>
                </a:lnTo>
                <a:lnTo>
                  <a:pt x="0" y="4733756"/>
                </a:lnTo>
                <a:close/>
              </a:path>
            </a:pathLst>
          </a:custGeom>
          <a:solidFill>
            <a:schemeClr val="bg1">
              <a:lumMod val="95000"/>
              <a:alpha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BDEE2C6B-3739-40DA-B61A-916FABDCCE87}"/>
              </a:ext>
            </a:extLst>
          </p:cNvPr>
          <p:cNvSpPr/>
          <p:nvPr/>
        </p:nvSpPr>
        <p:spPr>
          <a:xfrm>
            <a:off x="4216969" y="1501510"/>
            <a:ext cx="3116077" cy="455278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3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4C7F9-9A78-46B7-BBB9-9D99F9599072}"/>
              </a:ext>
            </a:extLst>
          </p:cNvPr>
          <p:cNvSpPr>
            <a:spLocks noGrp="1"/>
          </p:cNvSpPr>
          <p:nvPr>
            <p:ph type="title"/>
          </p:nvPr>
        </p:nvSpPr>
        <p:spPr/>
        <p:txBody>
          <a:bodyPr/>
          <a:lstStyle/>
          <a:p>
            <a:r>
              <a:rPr lang="en-US" altLang="zh-CN" sz="3600" dirty="0"/>
              <a:t>Time-blocks Composition Theorem</a:t>
            </a:r>
          </a:p>
        </p:txBody>
      </p:sp>
      <p:sp>
        <p:nvSpPr>
          <p:cNvPr id="3" name="文本框 2">
            <a:extLst>
              <a:ext uri="{FF2B5EF4-FFF2-40B4-BE49-F238E27FC236}">
                <a16:creationId xmlns:a16="http://schemas.microsoft.com/office/drawing/2014/main" id="{E26D7145-6799-4B12-98CA-FAA30298BA1B}"/>
              </a:ext>
            </a:extLst>
          </p:cNvPr>
          <p:cNvSpPr txBox="1"/>
          <p:nvPr/>
        </p:nvSpPr>
        <p:spPr>
          <a:xfrm>
            <a:off x="288757" y="1199710"/>
            <a:ext cx="11685070" cy="2308324"/>
          </a:xfrm>
          <a:prstGeom prst="rect">
            <a:avLst/>
          </a:prstGeom>
          <a:noFill/>
        </p:spPr>
        <p:txBody>
          <a:bodyPr wrap="square" rtlCol="0">
            <a:spAutoFit/>
          </a:bodyPr>
          <a:lstStyle/>
          <a:p>
            <a:r>
              <a:rPr lang="en-US" altLang="zh-CN" sz="2400" dirty="0"/>
              <a:t>DP mechanism accounts for privacy loss at the granularity of whole data streams,</a:t>
            </a:r>
            <a:r>
              <a:rPr lang="zh-CN" altLang="en-US" sz="2400" dirty="0"/>
              <a:t> </a:t>
            </a:r>
            <a:r>
              <a:rPr lang="en-US" altLang="zh-CN" sz="2400" dirty="0"/>
              <a:t>which</a:t>
            </a:r>
            <a:r>
              <a:rPr lang="zh-CN" altLang="en-US" sz="2400" dirty="0"/>
              <a:t> </a:t>
            </a:r>
            <a:r>
              <a:rPr lang="en-US" altLang="zh-CN" sz="2400" dirty="0"/>
              <a:t>leads</a:t>
            </a:r>
            <a:r>
              <a:rPr lang="zh-CN" altLang="en-US" sz="2400" dirty="0"/>
              <a:t> </a:t>
            </a:r>
            <a:r>
              <a:rPr lang="en-US" altLang="zh-CN" sz="2400" dirty="0"/>
              <a:t>to</a:t>
            </a:r>
            <a:r>
              <a:rPr lang="zh-CN" altLang="en-US" sz="2400" dirty="0"/>
              <a:t> </a:t>
            </a:r>
            <a:r>
              <a:rPr lang="en-US" altLang="zh-CN" sz="2400" dirty="0"/>
              <a:t>a</a:t>
            </a:r>
            <a:r>
              <a:rPr lang="zh-CN" altLang="en-US" sz="2400" dirty="0"/>
              <a:t> </a:t>
            </a:r>
            <a:r>
              <a:rPr lang="en-US" altLang="zh-CN" sz="2400" dirty="0"/>
              <a:t>critical</a:t>
            </a:r>
            <a:r>
              <a:rPr lang="zh-CN" altLang="en-US" sz="2400" dirty="0"/>
              <a:t> </a:t>
            </a:r>
            <a:r>
              <a:rPr lang="en-US" altLang="zh-CN" sz="2400" b="1" dirty="0"/>
              <a:t>challenge</a:t>
            </a:r>
            <a:r>
              <a:rPr lang="en-US" altLang="zh-CN" sz="2400" dirty="0"/>
              <a:t> in FL:</a:t>
            </a:r>
            <a:r>
              <a:rPr lang="zh-CN" altLang="en-US" sz="2400" dirty="0"/>
              <a:t> </a:t>
            </a:r>
            <a:r>
              <a:rPr lang="en-US" altLang="zh-CN" sz="2400" dirty="0">
                <a:solidFill>
                  <a:srgbClr val="FF0000"/>
                </a:solidFill>
              </a:rPr>
              <a:t>running out of privacy budget quickly</a:t>
            </a:r>
          </a:p>
          <a:p>
            <a:endParaRPr lang="en-US" altLang="zh-CN" sz="2400" dirty="0">
              <a:solidFill>
                <a:srgbClr val="FF0000"/>
              </a:solidFill>
            </a:endParaRPr>
          </a:p>
          <a:p>
            <a:pPr marL="285750" indent="-285750">
              <a:buFont typeface="Wingdings" panose="05000000000000000000" pitchFamily="2" charset="2"/>
              <a:buChar char="Ø"/>
            </a:pPr>
            <a:r>
              <a:rPr lang="en-US" altLang="zh-CN" sz="2400" dirty="0"/>
              <a:t> Unused data points suffer the same privacy loss as the samples data points on each device. </a:t>
            </a:r>
          </a:p>
          <a:p>
            <a:pPr marL="342900" indent="-342900">
              <a:buFont typeface="Wingdings" panose="05000000000000000000" pitchFamily="2" charset="2"/>
              <a:buChar char="Ø"/>
            </a:pPr>
            <a:r>
              <a:rPr lang="en-US" altLang="zh-CN" sz="2400" dirty="0"/>
              <a:t>Unused devices suffer the same privacy loss as the sampled devices during FL training.</a:t>
            </a:r>
          </a:p>
          <a:p>
            <a:pPr marL="342900" indent="-342900">
              <a:buFont typeface="Wingdings" panose="05000000000000000000" pitchFamily="2" charset="2"/>
              <a:buChar char="Ø"/>
            </a:pPr>
            <a:r>
              <a:rPr lang="en-US" altLang="zh-CN" sz="2400" dirty="0"/>
              <a:t>Newly-generated data over time suffers the same privacy loss as the used data.</a:t>
            </a:r>
            <a:endParaRPr lang="zh-CN" altLang="en-US" sz="2400" dirty="0"/>
          </a:p>
        </p:txBody>
      </p:sp>
      <p:sp>
        <p:nvSpPr>
          <p:cNvPr id="4" name="文本框 3">
            <a:extLst>
              <a:ext uri="{FF2B5EF4-FFF2-40B4-BE49-F238E27FC236}">
                <a16:creationId xmlns:a16="http://schemas.microsoft.com/office/drawing/2014/main" id="{EF86CCE8-35B4-4A76-966B-F94428CEE796}"/>
              </a:ext>
            </a:extLst>
          </p:cNvPr>
          <p:cNvSpPr txBox="1"/>
          <p:nvPr/>
        </p:nvSpPr>
        <p:spPr>
          <a:xfrm>
            <a:off x="437195" y="5324400"/>
            <a:ext cx="11430753" cy="830997"/>
          </a:xfrm>
          <a:prstGeom prst="rect">
            <a:avLst/>
          </a:prstGeom>
          <a:noFill/>
        </p:spPr>
        <p:txBody>
          <a:bodyPr wrap="square" rtlCol="0">
            <a:spAutoFit/>
          </a:bodyPr>
          <a:lstStyle/>
          <a:p>
            <a:r>
              <a:rPr lang="en-US" altLang="zh-CN" sz="2400" dirty="0"/>
              <a:t>Sage proposed a new privacy accounting method on the split data block, namely block composition theorem, in a centralized ML platform. </a:t>
            </a:r>
            <a:r>
              <a:rPr lang="en-US" altLang="zh-CN" sz="2400" b="1" dirty="0"/>
              <a:t>Address #1 and #3.</a:t>
            </a:r>
          </a:p>
        </p:txBody>
      </p:sp>
      <p:pic>
        <p:nvPicPr>
          <p:cNvPr id="6" name="图片 5">
            <a:extLst>
              <a:ext uri="{FF2B5EF4-FFF2-40B4-BE49-F238E27FC236}">
                <a16:creationId xmlns:a16="http://schemas.microsoft.com/office/drawing/2014/main" id="{30BC0D53-688F-49C0-B559-6839C3695456}"/>
              </a:ext>
            </a:extLst>
          </p:cNvPr>
          <p:cNvPicPr>
            <a:picLocks noChangeAspect="1"/>
          </p:cNvPicPr>
          <p:nvPr/>
        </p:nvPicPr>
        <p:blipFill>
          <a:blip r:embed="rId3"/>
          <a:stretch>
            <a:fillRect/>
          </a:stretch>
        </p:blipFill>
        <p:spPr>
          <a:xfrm>
            <a:off x="3151320" y="4106180"/>
            <a:ext cx="6178116" cy="1218220"/>
          </a:xfrm>
          <a:prstGeom prst="rect">
            <a:avLst/>
          </a:prstGeom>
        </p:spPr>
      </p:pic>
      <p:sp>
        <p:nvSpPr>
          <p:cNvPr id="7" name="矩形 6">
            <a:extLst>
              <a:ext uri="{FF2B5EF4-FFF2-40B4-BE49-F238E27FC236}">
                <a16:creationId xmlns:a16="http://schemas.microsoft.com/office/drawing/2014/main" id="{0E0A99D2-D920-4B34-AD9E-C82FFDACFC83}"/>
              </a:ext>
            </a:extLst>
          </p:cNvPr>
          <p:cNvSpPr/>
          <p:nvPr/>
        </p:nvSpPr>
        <p:spPr>
          <a:xfrm>
            <a:off x="288757" y="6488668"/>
            <a:ext cx="11903243" cy="369332"/>
          </a:xfrm>
          <a:prstGeom prst="rect">
            <a:avLst/>
          </a:prstGeom>
        </p:spPr>
        <p:txBody>
          <a:bodyPr wrap="square">
            <a:spAutoFit/>
          </a:bodyPr>
          <a:lstStyle/>
          <a:p>
            <a:r>
              <a:rPr lang="en-US" altLang="zh-CN" i="1" u="sng" dirty="0"/>
              <a:t>Reference: </a:t>
            </a:r>
            <a:r>
              <a:rPr lang="zh-CN" altLang="en-US" i="1" u="sng" dirty="0"/>
              <a:t>Privacy accounting and quality control in the </a:t>
            </a:r>
            <a:r>
              <a:rPr lang="en-US" altLang="zh-CN" b="1" i="1" u="sng" dirty="0"/>
              <a:t>s</a:t>
            </a:r>
            <a:r>
              <a:rPr lang="zh-CN" altLang="en-US" b="1" i="1" u="sng" dirty="0"/>
              <a:t>age </a:t>
            </a:r>
            <a:r>
              <a:rPr lang="zh-CN" altLang="en-US" i="1" u="sng" dirty="0"/>
              <a:t>differentially private ML platform</a:t>
            </a:r>
            <a:r>
              <a:rPr lang="en-US" altLang="zh-CN" i="1" u="sng" dirty="0"/>
              <a:t>; SOSP-19; Columbia University</a:t>
            </a:r>
            <a:endParaRPr lang="zh-CN" altLang="en-US" i="1" u="sng" dirty="0"/>
          </a:p>
        </p:txBody>
      </p:sp>
      <p:sp>
        <p:nvSpPr>
          <p:cNvPr id="10" name="矩形 9">
            <a:extLst>
              <a:ext uri="{FF2B5EF4-FFF2-40B4-BE49-F238E27FC236}">
                <a16:creationId xmlns:a16="http://schemas.microsoft.com/office/drawing/2014/main" id="{40DE2B59-0756-4E5F-B620-ED193D0218E3}"/>
              </a:ext>
            </a:extLst>
          </p:cNvPr>
          <p:cNvSpPr/>
          <p:nvPr/>
        </p:nvSpPr>
        <p:spPr>
          <a:xfrm>
            <a:off x="365760" y="1199710"/>
            <a:ext cx="11608067" cy="23648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86CF611-B419-46E3-9D89-46B73EB78648}"/>
              </a:ext>
            </a:extLst>
          </p:cNvPr>
          <p:cNvSpPr/>
          <p:nvPr/>
        </p:nvSpPr>
        <p:spPr>
          <a:xfrm>
            <a:off x="360193" y="3893262"/>
            <a:ext cx="11608067" cy="23648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284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4C7F9-9A78-46B7-BBB9-9D99F9599072}"/>
              </a:ext>
            </a:extLst>
          </p:cNvPr>
          <p:cNvSpPr>
            <a:spLocks noGrp="1"/>
          </p:cNvSpPr>
          <p:nvPr>
            <p:ph type="title"/>
          </p:nvPr>
        </p:nvSpPr>
        <p:spPr/>
        <p:txBody>
          <a:bodyPr/>
          <a:lstStyle/>
          <a:p>
            <a:r>
              <a:rPr lang="en-US" altLang="zh-CN" sz="3600" dirty="0"/>
              <a:t>Time-blocks Composition Theorem</a:t>
            </a:r>
          </a:p>
        </p:txBody>
      </p:sp>
      <p:sp>
        <p:nvSpPr>
          <p:cNvPr id="5" name="文本框 4">
            <a:extLst>
              <a:ext uri="{FF2B5EF4-FFF2-40B4-BE49-F238E27FC236}">
                <a16:creationId xmlns:a16="http://schemas.microsoft.com/office/drawing/2014/main" id="{5D24ED79-7C1F-4716-AF47-289CA3D508AE}"/>
              </a:ext>
            </a:extLst>
          </p:cNvPr>
          <p:cNvSpPr txBox="1"/>
          <p:nvPr/>
        </p:nvSpPr>
        <p:spPr>
          <a:xfrm>
            <a:off x="288757" y="1199710"/>
            <a:ext cx="11685070" cy="2308324"/>
          </a:xfrm>
          <a:prstGeom prst="rect">
            <a:avLst/>
          </a:prstGeom>
          <a:solidFill>
            <a:schemeClr val="bg1"/>
          </a:solidFill>
        </p:spPr>
        <p:txBody>
          <a:bodyPr wrap="square" rtlCol="0">
            <a:spAutoFit/>
          </a:bodyPr>
          <a:lstStyle/>
          <a:p>
            <a:r>
              <a:rPr lang="en-US" altLang="zh-CN" sz="2400" b="1" dirty="0"/>
              <a:t>However</a:t>
            </a:r>
            <a:r>
              <a:rPr lang="en-US" altLang="zh-CN" sz="2400" dirty="0"/>
              <a:t>, the </a:t>
            </a:r>
            <a:r>
              <a:rPr lang="en-US" altLang="zh-CN" sz="2400" b="1" dirty="0"/>
              <a:t>centralized block composition </a:t>
            </a:r>
            <a:r>
              <a:rPr lang="en-US" altLang="zh-CN" sz="2400" dirty="0"/>
              <a:t>can not account for the privacy loss on blocks across </a:t>
            </a:r>
            <a:r>
              <a:rPr lang="en-US" altLang="zh-CN" sz="2400" b="1" dirty="0"/>
              <a:t>distributed devices, </a:t>
            </a:r>
            <a:r>
              <a:rPr lang="en-US" altLang="zh-CN" sz="2400" dirty="0"/>
              <a:t>because the SOTA DP mechanism in FL accounts for privacy loss at the granularity of whole data streams </a:t>
            </a:r>
            <a:r>
              <a:rPr lang="en-US" altLang="zh-CN" sz="2400" b="1" dirty="0"/>
              <a:t>across all devices.</a:t>
            </a:r>
          </a:p>
          <a:p>
            <a:pPr marL="285750" indent="-285750">
              <a:buFont typeface="Wingdings" panose="05000000000000000000" pitchFamily="2" charset="2"/>
              <a:buChar char="Ø"/>
            </a:pPr>
            <a:r>
              <a:rPr lang="en-US" altLang="zh-CN" sz="2400" dirty="0">
                <a:solidFill>
                  <a:schemeClr val="bg1">
                    <a:lumMod val="75000"/>
                  </a:schemeClr>
                </a:solidFill>
              </a:rPr>
              <a:t> Unused data points suffer the same privacy loss as the samples data points on each device. </a:t>
            </a:r>
          </a:p>
          <a:p>
            <a:pPr marL="342900" indent="-342900">
              <a:buFont typeface="Wingdings" panose="05000000000000000000" pitchFamily="2" charset="2"/>
              <a:buChar char="Ø"/>
            </a:pPr>
            <a:r>
              <a:rPr lang="en-US" altLang="zh-CN" sz="2400" b="1" dirty="0">
                <a:solidFill>
                  <a:srgbClr val="FF0000"/>
                </a:solidFill>
              </a:rPr>
              <a:t>Unused devices suffer the same privacy loss as the sampled devices during FL training.</a:t>
            </a:r>
          </a:p>
          <a:p>
            <a:pPr marL="342900" indent="-342900">
              <a:buFont typeface="Wingdings" panose="05000000000000000000" pitchFamily="2" charset="2"/>
              <a:buChar char="Ø"/>
            </a:pPr>
            <a:r>
              <a:rPr lang="en-US" altLang="zh-CN" sz="2400" dirty="0">
                <a:solidFill>
                  <a:schemeClr val="bg1">
                    <a:lumMod val="75000"/>
                  </a:schemeClr>
                </a:solidFill>
              </a:rPr>
              <a:t>Newly-generated data over time suffers the same privacy loss as the used data.</a:t>
            </a:r>
            <a:endParaRPr lang="zh-CN" altLang="en-US" sz="2400" dirty="0">
              <a:solidFill>
                <a:schemeClr val="bg1">
                  <a:lumMod val="75000"/>
                </a:schemeClr>
              </a:solidFill>
            </a:endParaRPr>
          </a:p>
        </p:txBody>
      </p:sp>
      <p:sp>
        <p:nvSpPr>
          <p:cNvPr id="6" name="矩形 5">
            <a:extLst>
              <a:ext uri="{FF2B5EF4-FFF2-40B4-BE49-F238E27FC236}">
                <a16:creationId xmlns:a16="http://schemas.microsoft.com/office/drawing/2014/main" id="{B676067D-D068-4280-80E3-01E39A8FEF28}"/>
              </a:ext>
            </a:extLst>
          </p:cNvPr>
          <p:cNvSpPr/>
          <p:nvPr/>
        </p:nvSpPr>
        <p:spPr>
          <a:xfrm>
            <a:off x="365760" y="1199710"/>
            <a:ext cx="11608067" cy="23648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AF8DB14-D1A0-40B2-9CA1-A0ADE6749088}"/>
              </a:ext>
            </a:extLst>
          </p:cNvPr>
          <p:cNvSpPr/>
          <p:nvPr/>
        </p:nvSpPr>
        <p:spPr>
          <a:xfrm>
            <a:off x="360193" y="3893262"/>
            <a:ext cx="11608067" cy="28444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7B57E5-F5D3-4A36-8E2E-3D98929F9C9B}"/>
              </a:ext>
            </a:extLst>
          </p:cNvPr>
          <p:cNvPicPr>
            <a:picLocks noChangeAspect="1"/>
          </p:cNvPicPr>
          <p:nvPr/>
        </p:nvPicPr>
        <p:blipFill>
          <a:blip r:embed="rId3"/>
          <a:stretch>
            <a:fillRect/>
          </a:stretch>
        </p:blipFill>
        <p:spPr>
          <a:xfrm>
            <a:off x="475047" y="4177364"/>
            <a:ext cx="6058100" cy="2289779"/>
          </a:xfrm>
          <a:prstGeom prst="rect">
            <a:avLst/>
          </a:prstGeom>
        </p:spPr>
      </p:pic>
      <p:sp>
        <p:nvSpPr>
          <p:cNvPr id="12" name="矩形 11">
            <a:extLst>
              <a:ext uri="{FF2B5EF4-FFF2-40B4-BE49-F238E27FC236}">
                <a16:creationId xmlns:a16="http://schemas.microsoft.com/office/drawing/2014/main" id="{74056E55-F612-4CFC-A946-EB935B5B564D}"/>
              </a:ext>
            </a:extLst>
          </p:cNvPr>
          <p:cNvSpPr/>
          <p:nvPr/>
        </p:nvSpPr>
        <p:spPr>
          <a:xfrm>
            <a:off x="6939622" y="4101270"/>
            <a:ext cx="4622163" cy="461665"/>
          </a:xfrm>
          <a:prstGeom prst="rect">
            <a:avLst/>
          </a:prstGeom>
        </p:spPr>
        <p:txBody>
          <a:bodyPr wrap="none">
            <a:spAutoFit/>
          </a:bodyPr>
          <a:lstStyle/>
          <a:p>
            <a:r>
              <a:rPr lang="zh-CN" altLang="en-US" sz="2400" b="1" dirty="0">
                <a:solidFill>
                  <a:srgbClr val="FF0000"/>
                </a:solidFill>
              </a:rPr>
              <a:t>Time-blocks Composition Theorem</a:t>
            </a:r>
          </a:p>
        </p:txBody>
      </p:sp>
      <p:sp>
        <p:nvSpPr>
          <p:cNvPr id="13" name="矩形 12">
            <a:extLst>
              <a:ext uri="{FF2B5EF4-FFF2-40B4-BE49-F238E27FC236}">
                <a16:creationId xmlns:a16="http://schemas.microsoft.com/office/drawing/2014/main" id="{4E6A4900-1717-42DA-B6FB-6FB324A69AFA}"/>
              </a:ext>
            </a:extLst>
          </p:cNvPr>
          <p:cNvSpPr/>
          <p:nvPr/>
        </p:nvSpPr>
        <p:spPr>
          <a:xfrm>
            <a:off x="6939622" y="4770943"/>
            <a:ext cx="4820653" cy="1569660"/>
          </a:xfrm>
          <a:prstGeom prst="rect">
            <a:avLst/>
          </a:prstGeom>
        </p:spPr>
        <p:txBody>
          <a:bodyPr wrap="square">
            <a:spAutoFit/>
          </a:bodyPr>
          <a:lstStyle/>
          <a:p>
            <a:r>
              <a:rPr lang="en-US" altLang="zh-CN" sz="2400" dirty="0"/>
              <a:t>P</a:t>
            </a:r>
            <a:r>
              <a:rPr lang="zh-CN" altLang="en-US" sz="2400" dirty="0"/>
              <a:t>rivacy accounting at the granularity</a:t>
            </a:r>
          </a:p>
          <a:p>
            <a:r>
              <a:rPr lang="zh-CN" altLang="en-US" sz="2400" dirty="0"/>
              <a:t>of time-blocks when running multiple FL jobs with different </a:t>
            </a:r>
            <a:r>
              <a:rPr lang="en-US" altLang="zh-CN" sz="2400" dirty="0"/>
              <a:t>SOTA</a:t>
            </a:r>
            <a:r>
              <a:rPr lang="zh-CN" altLang="en-US" sz="2400" dirty="0"/>
              <a:t> </a:t>
            </a:r>
            <a:r>
              <a:rPr lang="en-US" altLang="zh-CN" sz="2400" dirty="0"/>
              <a:t>DP </a:t>
            </a:r>
            <a:r>
              <a:rPr lang="zh-CN" altLang="en-US" sz="2400" dirty="0"/>
              <a:t>mechanisms.</a:t>
            </a:r>
          </a:p>
        </p:txBody>
      </p:sp>
      <p:sp>
        <p:nvSpPr>
          <p:cNvPr id="9" name="矩形 8">
            <a:extLst>
              <a:ext uri="{FF2B5EF4-FFF2-40B4-BE49-F238E27FC236}">
                <a16:creationId xmlns:a16="http://schemas.microsoft.com/office/drawing/2014/main" id="{1E0BBF3B-2F40-4632-B62F-39AAF6ED4658}"/>
              </a:ext>
            </a:extLst>
          </p:cNvPr>
          <p:cNvSpPr/>
          <p:nvPr/>
        </p:nvSpPr>
        <p:spPr>
          <a:xfrm>
            <a:off x="4447334" y="6164133"/>
            <a:ext cx="1361795" cy="40879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03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4C7F9-9A78-46B7-BBB9-9D99F9599072}"/>
              </a:ext>
            </a:extLst>
          </p:cNvPr>
          <p:cNvSpPr>
            <a:spLocks noGrp="1"/>
          </p:cNvSpPr>
          <p:nvPr>
            <p:ph type="title"/>
          </p:nvPr>
        </p:nvSpPr>
        <p:spPr/>
        <p:txBody>
          <a:bodyPr/>
          <a:lstStyle/>
          <a:p>
            <a:r>
              <a:rPr lang="en-US" altLang="zh-CN" sz="3600" dirty="0"/>
              <a:t>Two-stage Privacy Budget Scheduling</a:t>
            </a:r>
            <a:endParaRPr lang="zh-CN" altLang="en-US" sz="3600" dirty="0"/>
          </a:p>
        </p:txBody>
      </p:sp>
      <p:sp>
        <p:nvSpPr>
          <p:cNvPr id="6" name="文本框 5">
            <a:extLst>
              <a:ext uri="{FF2B5EF4-FFF2-40B4-BE49-F238E27FC236}">
                <a16:creationId xmlns:a16="http://schemas.microsoft.com/office/drawing/2014/main" id="{D6889DA7-6A3D-4114-AB32-537CB6A3E317}"/>
              </a:ext>
            </a:extLst>
          </p:cNvPr>
          <p:cNvSpPr txBox="1"/>
          <p:nvPr/>
        </p:nvSpPr>
        <p:spPr>
          <a:xfrm>
            <a:off x="288757" y="1199710"/>
            <a:ext cx="11802838" cy="2677656"/>
          </a:xfrm>
          <a:prstGeom prst="rect">
            <a:avLst/>
          </a:prstGeom>
          <a:noFill/>
        </p:spPr>
        <p:txBody>
          <a:bodyPr wrap="square" rtlCol="0">
            <a:spAutoFit/>
          </a:bodyPr>
          <a:lstStyle/>
          <a:p>
            <a:r>
              <a:rPr lang="en-US" altLang="zh-CN" sz="2400" dirty="0"/>
              <a:t>Our goal is carefully scheduling such a scarce resource to maximize the number of complete</a:t>
            </a:r>
          </a:p>
          <a:p>
            <a:r>
              <a:rPr lang="en-US" altLang="zh-CN" sz="2400" dirty="0"/>
              <a:t>jobs while reducing the SLO violation rate. However, it is </a:t>
            </a:r>
            <a:r>
              <a:rPr lang="en-US" altLang="zh-CN" sz="2400" b="1" dirty="0"/>
              <a:t>substantially differs </a:t>
            </a:r>
            <a:r>
              <a:rPr lang="en-US" altLang="zh-CN" sz="2400" dirty="0"/>
              <a:t>from traditional resource scheduling, like CPU cycles, memory……</a:t>
            </a:r>
          </a:p>
          <a:p>
            <a:endParaRPr lang="en-US" altLang="zh-CN" sz="2400" dirty="0">
              <a:solidFill>
                <a:srgbClr val="FF0000"/>
              </a:solidFill>
            </a:endParaRPr>
          </a:p>
          <a:p>
            <a:pPr marL="285750" indent="-285750">
              <a:buFont typeface="Wingdings" panose="05000000000000000000" pitchFamily="2" charset="2"/>
              <a:buChar char="Ø"/>
            </a:pPr>
            <a:r>
              <a:rPr lang="en-US" altLang="zh-CN" sz="2400" dirty="0"/>
              <a:t> Privacy is a non-replenishable resource. </a:t>
            </a:r>
          </a:p>
          <a:p>
            <a:pPr marL="342900" indent="-342900">
              <a:buFont typeface="Wingdings" panose="05000000000000000000" pitchFamily="2" charset="2"/>
              <a:buChar char="Ø"/>
            </a:pPr>
            <a:r>
              <a:rPr lang="en-US" altLang="zh-CN" sz="2400" dirty="0"/>
              <a:t>All-or-nothing principle. </a:t>
            </a:r>
          </a:p>
          <a:p>
            <a:pPr marL="342900" indent="-342900">
              <a:buFont typeface="Wingdings" panose="05000000000000000000" pitchFamily="2" charset="2"/>
              <a:buChar char="Ø"/>
            </a:pPr>
            <a:r>
              <a:rPr lang="en-US" altLang="zh-CN" sz="2400" dirty="0"/>
              <a:t>Budget requirements changing with FL’s uncertain block/device selection</a:t>
            </a:r>
            <a:endParaRPr lang="zh-CN" altLang="en-US" sz="2400" dirty="0"/>
          </a:p>
        </p:txBody>
      </p:sp>
      <p:sp>
        <p:nvSpPr>
          <p:cNvPr id="7" name="矩形 6">
            <a:extLst>
              <a:ext uri="{FF2B5EF4-FFF2-40B4-BE49-F238E27FC236}">
                <a16:creationId xmlns:a16="http://schemas.microsoft.com/office/drawing/2014/main" id="{60C308C6-5BAF-4E0D-A7FC-A6D0403235D3}"/>
              </a:ext>
            </a:extLst>
          </p:cNvPr>
          <p:cNvSpPr/>
          <p:nvPr/>
        </p:nvSpPr>
        <p:spPr>
          <a:xfrm>
            <a:off x="365760" y="1199709"/>
            <a:ext cx="11608067" cy="2677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ABA819E-9B20-407F-88D4-4EB23F393004}"/>
              </a:ext>
            </a:extLst>
          </p:cNvPr>
          <p:cNvSpPr/>
          <p:nvPr/>
        </p:nvSpPr>
        <p:spPr>
          <a:xfrm>
            <a:off x="288757" y="4734367"/>
            <a:ext cx="11685070" cy="1200329"/>
          </a:xfrm>
          <a:prstGeom prst="rect">
            <a:avLst/>
          </a:prstGeom>
        </p:spPr>
        <p:txBody>
          <a:bodyPr wrap="square">
            <a:spAutoFit/>
          </a:bodyPr>
          <a:lstStyle/>
          <a:p>
            <a:r>
              <a:rPr lang="en-US" altLang="zh-CN" sz="2400" dirty="0"/>
              <a:t>DPF’s key idea is twofold: </a:t>
            </a:r>
          </a:p>
          <a:p>
            <a:r>
              <a:rPr lang="en-US" altLang="zh-CN" sz="2400" dirty="0"/>
              <a:t>(1) </a:t>
            </a:r>
            <a:r>
              <a:rPr lang="en-US" altLang="zh-CN" sz="2400" b="1" dirty="0">
                <a:solidFill>
                  <a:srgbClr val="FF0000"/>
                </a:solidFill>
              </a:rPr>
              <a:t>unlock privacy budget </a:t>
            </a:r>
            <a:r>
              <a:rPr lang="en-US" altLang="zh-CN" sz="2400" dirty="0"/>
              <a:t>for each block progressively, so the budget remains for the future; </a:t>
            </a:r>
          </a:p>
          <a:p>
            <a:r>
              <a:rPr lang="en-US" altLang="zh-CN" sz="2400" dirty="0"/>
              <a:t>(2) follow DRF’s max-min fairness design to allocate these blocks fairly among different jobs.</a:t>
            </a:r>
            <a:endParaRPr lang="zh-CN" altLang="en-US" sz="2400" dirty="0"/>
          </a:p>
        </p:txBody>
      </p:sp>
      <p:sp>
        <p:nvSpPr>
          <p:cNvPr id="9" name="矩形 8">
            <a:extLst>
              <a:ext uri="{FF2B5EF4-FFF2-40B4-BE49-F238E27FC236}">
                <a16:creationId xmlns:a16="http://schemas.microsoft.com/office/drawing/2014/main" id="{0EB8048A-59D1-4DBC-8358-559FB088A053}"/>
              </a:ext>
            </a:extLst>
          </p:cNvPr>
          <p:cNvSpPr/>
          <p:nvPr/>
        </p:nvSpPr>
        <p:spPr>
          <a:xfrm>
            <a:off x="288757" y="6488668"/>
            <a:ext cx="11903243" cy="369332"/>
          </a:xfrm>
          <a:prstGeom prst="rect">
            <a:avLst/>
          </a:prstGeom>
        </p:spPr>
        <p:txBody>
          <a:bodyPr wrap="square">
            <a:spAutoFit/>
          </a:bodyPr>
          <a:lstStyle/>
          <a:p>
            <a:pPr algn="ctr"/>
            <a:r>
              <a:rPr lang="en-US" altLang="zh-CN" i="1" u="sng" dirty="0"/>
              <a:t>Reference: </a:t>
            </a:r>
            <a:r>
              <a:rPr lang="zh-CN" altLang="en-US" i="1" u="sng" dirty="0"/>
              <a:t>Privacy </a:t>
            </a:r>
            <a:r>
              <a:rPr lang="en-US" altLang="zh-CN" i="1" u="sng" dirty="0"/>
              <a:t>budget scheduling; OSDI-21; Columbia University</a:t>
            </a:r>
            <a:endParaRPr lang="zh-CN" altLang="en-US" i="1" u="sng" dirty="0"/>
          </a:p>
        </p:txBody>
      </p:sp>
      <p:sp>
        <p:nvSpPr>
          <p:cNvPr id="3" name="矩形 2">
            <a:extLst>
              <a:ext uri="{FF2B5EF4-FFF2-40B4-BE49-F238E27FC236}">
                <a16:creationId xmlns:a16="http://schemas.microsoft.com/office/drawing/2014/main" id="{475472A5-CB85-4CEA-BC11-7B2CDB261DFB}"/>
              </a:ext>
            </a:extLst>
          </p:cNvPr>
          <p:cNvSpPr/>
          <p:nvPr/>
        </p:nvSpPr>
        <p:spPr>
          <a:xfrm>
            <a:off x="5826810" y="2967335"/>
            <a:ext cx="5423536" cy="461665"/>
          </a:xfrm>
          <a:prstGeom prst="rect">
            <a:avLst/>
          </a:prstGeom>
        </p:spPr>
        <p:txBody>
          <a:bodyPr wrap="none">
            <a:spAutoFit/>
          </a:bodyPr>
          <a:lstStyle/>
          <a:p>
            <a:r>
              <a:rPr lang="en-US" altLang="zh-CN" sz="2400" dirty="0">
                <a:solidFill>
                  <a:srgbClr val="FF0000"/>
                </a:solidFill>
              </a:rPr>
              <a:t>Dominant Private Block Fairness, DPF [ref]</a:t>
            </a:r>
            <a:endParaRPr lang="zh-CN" altLang="en-US" sz="2400" dirty="0">
              <a:solidFill>
                <a:srgbClr val="FF0000"/>
              </a:solidFill>
            </a:endParaRPr>
          </a:p>
        </p:txBody>
      </p:sp>
    </p:spTree>
    <p:extLst>
      <p:ext uri="{BB962C8B-B14F-4D97-AF65-F5344CB8AC3E}">
        <p14:creationId xmlns:p14="http://schemas.microsoft.com/office/powerpoint/2010/main" val="369694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4C7F9-9A78-46B7-BBB9-9D99F9599072}"/>
              </a:ext>
            </a:extLst>
          </p:cNvPr>
          <p:cNvSpPr>
            <a:spLocks noGrp="1"/>
          </p:cNvSpPr>
          <p:nvPr>
            <p:ph type="title"/>
          </p:nvPr>
        </p:nvSpPr>
        <p:spPr/>
        <p:txBody>
          <a:bodyPr/>
          <a:lstStyle/>
          <a:p>
            <a:r>
              <a:rPr lang="en-US" altLang="zh-CN" sz="3600" dirty="0"/>
              <a:t>Two-stage Privacy Budget Scheduling</a:t>
            </a:r>
            <a:endParaRPr lang="zh-CN" altLang="en-US" sz="3600" dirty="0"/>
          </a:p>
        </p:txBody>
      </p:sp>
      <p:sp>
        <p:nvSpPr>
          <p:cNvPr id="5" name="文本框 4">
            <a:extLst>
              <a:ext uri="{FF2B5EF4-FFF2-40B4-BE49-F238E27FC236}">
                <a16:creationId xmlns:a16="http://schemas.microsoft.com/office/drawing/2014/main" id="{811DFD08-E9D0-464A-88C5-FE524A64742B}"/>
              </a:ext>
            </a:extLst>
          </p:cNvPr>
          <p:cNvSpPr txBox="1"/>
          <p:nvPr/>
        </p:nvSpPr>
        <p:spPr>
          <a:xfrm>
            <a:off x="288757" y="1199710"/>
            <a:ext cx="11685070" cy="2308324"/>
          </a:xfrm>
          <a:prstGeom prst="rect">
            <a:avLst/>
          </a:prstGeom>
          <a:solidFill>
            <a:schemeClr val="bg1"/>
          </a:solidFill>
        </p:spPr>
        <p:txBody>
          <a:bodyPr wrap="square" rtlCol="0">
            <a:spAutoFit/>
          </a:bodyPr>
          <a:lstStyle/>
          <a:p>
            <a:r>
              <a:rPr lang="en-US" altLang="zh-CN" sz="2400" b="1" dirty="0"/>
              <a:t>However</a:t>
            </a:r>
            <a:r>
              <a:rPr lang="en-US" altLang="zh-CN" sz="2400" dirty="0"/>
              <a:t>, DPF assumes a prior and fixed privacy budget consumption for each job</a:t>
            </a:r>
            <a:r>
              <a:rPr lang="en-US" altLang="zh-CN" sz="2400" b="1" dirty="0"/>
              <a:t>, which is not appropriate in cross-device FL scenario.</a:t>
            </a:r>
          </a:p>
          <a:p>
            <a:endParaRPr lang="en-US" altLang="zh-CN" sz="2400" b="1" dirty="0"/>
          </a:p>
          <a:p>
            <a:pPr marL="285750" indent="-285750">
              <a:buFont typeface="Wingdings" panose="05000000000000000000" pitchFamily="2" charset="2"/>
              <a:buChar char="Ø"/>
            </a:pPr>
            <a:r>
              <a:rPr lang="en-US" altLang="zh-CN" sz="2400" dirty="0">
                <a:solidFill>
                  <a:schemeClr val="bg1">
                    <a:lumMod val="75000"/>
                  </a:schemeClr>
                </a:solidFill>
              </a:rPr>
              <a:t> Privacy is a non-replenishable resource. </a:t>
            </a:r>
          </a:p>
          <a:p>
            <a:pPr marL="285750" indent="-285750">
              <a:buFont typeface="Wingdings" panose="05000000000000000000" pitchFamily="2" charset="2"/>
              <a:buChar char="Ø"/>
            </a:pPr>
            <a:r>
              <a:rPr lang="en-US" altLang="zh-CN" sz="2400" dirty="0">
                <a:solidFill>
                  <a:schemeClr val="bg1">
                    <a:lumMod val="75000"/>
                  </a:schemeClr>
                </a:solidFill>
              </a:rPr>
              <a:t> All-or-nothing principle. </a:t>
            </a:r>
          </a:p>
          <a:p>
            <a:pPr marL="342900" indent="-342900">
              <a:buFont typeface="Wingdings" panose="05000000000000000000" pitchFamily="2" charset="2"/>
              <a:buChar char="Ø"/>
            </a:pPr>
            <a:r>
              <a:rPr lang="en-US" altLang="zh-CN" sz="2400" b="1" dirty="0">
                <a:solidFill>
                  <a:srgbClr val="FF0000"/>
                </a:solidFill>
              </a:rPr>
              <a:t>Budget requirements changing with FL’s uncertain block/device selection.</a:t>
            </a:r>
            <a:endParaRPr lang="zh-CN" altLang="en-US" sz="2400" b="1" dirty="0">
              <a:solidFill>
                <a:srgbClr val="FF0000"/>
              </a:solidFill>
            </a:endParaRPr>
          </a:p>
        </p:txBody>
      </p:sp>
      <p:sp>
        <p:nvSpPr>
          <p:cNvPr id="8" name="矩形 7">
            <a:extLst>
              <a:ext uri="{FF2B5EF4-FFF2-40B4-BE49-F238E27FC236}">
                <a16:creationId xmlns:a16="http://schemas.microsoft.com/office/drawing/2014/main" id="{745C5BF7-0172-460E-BA97-DBB9A9F6434D}"/>
              </a:ext>
            </a:extLst>
          </p:cNvPr>
          <p:cNvSpPr/>
          <p:nvPr/>
        </p:nvSpPr>
        <p:spPr>
          <a:xfrm>
            <a:off x="365760" y="1199710"/>
            <a:ext cx="11608067" cy="23648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8DC176F0-7FE1-4A83-945B-7275C8957286}"/>
              </a:ext>
            </a:extLst>
          </p:cNvPr>
          <p:cNvGrpSpPr/>
          <p:nvPr/>
        </p:nvGrpSpPr>
        <p:grpSpPr>
          <a:xfrm>
            <a:off x="365760" y="3535693"/>
            <a:ext cx="11826240" cy="3214732"/>
            <a:chOff x="365760" y="2363105"/>
            <a:chExt cx="11826240" cy="3214732"/>
          </a:xfrm>
        </p:grpSpPr>
        <p:grpSp>
          <p:nvGrpSpPr>
            <p:cNvPr id="43" name="组合 42">
              <a:extLst>
                <a:ext uri="{FF2B5EF4-FFF2-40B4-BE49-F238E27FC236}">
                  <a16:creationId xmlns:a16="http://schemas.microsoft.com/office/drawing/2014/main" id="{DE74FCBA-A9DE-4002-A111-27DB5518511A}"/>
                </a:ext>
              </a:extLst>
            </p:cNvPr>
            <p:cNvGrpSpPr/>
            <p:nvPr/>
          </p:nvGrpSpPr>
          <p:grpSpPr>
            <a:xfrm>
              <a:off x="497305" y="2363105"/>
              <a:ext cx="11694695" cy="3214732"/>
              <a:chOff x="423511" y="1045822"/>
              <a:chExt cx="11694695" cy="3214732"/>
            </a:xfrm>
          </p:grpSpPr>
          <p:sp>
            <p:nvSpPr>
              <p:cNvPr id="49" name="矩形 48">
                <a:extLst>
                  <a:ext uri="{FF2B5EF4-FFF2-40B4-BE49-F238E27FC236}">
                    <a16:creationId xmlns:a16="http://schemas.microsoft.com/office/drawing/2014/main" id="{CA8C9CC1-7A14-4E6C-B47D-A19D86911108}"/>
                  </a:ext>
                </a:extLst>
              </p:cNvPr>
              <p:cNvSpPr/>
              <p:nvPr/>
            </p:nvSpPr>
            <p:spPr>
              <a:xfrm>
                <a:off x="2346964" y="1664958"/>
                <a:ext cx="2197768" cy="20447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F546EB27-8E82-421A-BD2E-0EEDA34F2D57}"/>
                  </a:ext>
                </a:extLst>
              </p:cNvPr>
              <p:cNvSpPr/>
              <p:nvPr/>
            </p:nvSpPr>
            <p:spPr>
              <a:xfrm>
                <a:off x="2475385" y="1724557"/>
                <a:ext cx="576000" cy="576000"/>
              </a:xfrm>
              <a:prstGeom prst="round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3986008-6F68-43DF-8E97-90F86544AFB4}"/>
                  </a:ext>
                </a:extLst>
              </p:cNvPr>
              <p:cNvSpPr txBox="1"/>
              <p:nvPr/>
            </p:nvSpPr>
            <p:spPr>
              <a:xfrm>
                <a:off x="1941889" y="3798889"/>
                <a:ext cx="3169924" cy="461665"/>
              </a:xfrm>
              <a:prstGeom prst="rect">
                <a:avLst/>
              </a:prstGeom>
              <a:noFill/>
            </p:spPr>
            <p:txBody>
              <a:bodyPr wrap="square" rtlCol="0">
                <a:spAutoFit/>
              </a:bodyPr>
              <a:lstStyle/>
              <a:p>
                <a:r>
                  <a:rPr lang="en-US" altLang="zh-CN" sz="2400" dirty="0"/>
                  <a:t>Iterations from #1 to #3</a:t>
                </a:r>
                <a:endParaRPr lang="zh-CN" altLang="en-US" sz="2400" dirty="0"/>
              </a:p>
            </p:txBody>
          </p:sp>
          <p:sp>
            <p:nvSpPr>
              <p:cNvPr id="52" name="文本框 51">
                <a:extLst>
                  <a:ext uri="{FF2B5EF4-FFF2-40B4-BE49-F238E27FC236}">
                    <a16:creationId xmlns:a16="http://schemas.microsoft.com/office/drawing/2014/main" id="{7B26AABC-CAD1-4E87-95F9-7D2316A88036}"/>
                  </a:ext>
                </a:extLst>
              </p:cNvPr>
              <p:cNvSpPr txBox="1"/>
              <p:nvPr/>
            </p:nvSpPr>
            <p:spPr>
              <a:xfrm>
                <a:off x="468412" y="2461294"/>
                <a:ext cx="609613" cy="461665"/>
              </a:xfrm>
              <a:prstGeom prst="rect">
                <a:avLst/>
              </a:prstGeom>
              <a:noFill/>
            </p:spPr>
            <p:txBody>
              <a:bodyPr wrap="square" rtlCol="0">
                <a:spAutoFit/>
              </a:bodyPr>
              <a:lstStyle/>
              <a:p>
                <a:r>
                  <a:rPr lang="en-US" altLang="zh-CN" sz="2400" dirty="0"/>
                  <a:t>Job</a:t>
                </a:r>
                <a:endParaRPr lang="zh-CN" altLang="en-US" sz="2400" dirty="0"/>
              </a:p>
            </p:txBody>
          </p:sp>
          <p:sp>
            <p:nvSpPr>
              <p:cNvPr id="53" name="矩形: 圆角 52">
                <a:extLst>
                  <a:ext uri="{FF2B5EF4-FFF2-40B4-BE49-F238E27FC236}">
                    <a16:creationId xmlns:a16="http://schemas.microsoft.com/office/drawing/2014/main" id="{E5940F0E-854B-448D-81EF-94B7409067A1}"/>
                  </a:ext>
                </a:extLst>
              </p:cNvPr>
              <p:cNvSpPr/>
              <p:nvPr/>
            </p:nvSpPr>
            <p:spPr>
              <a:xfrm>
                <a:off x="2475385" y="2386900"/>
                <a:ext cx="576000" cy="576000"/>
              </a:xfrm>
              <a:prstGeom prst="roundRect">
                <a:avLst/>
              </a:prstGeom>
              <a:solidFill>
                <a:srgbClr val="ECBD54"/>
              </a:solidFill>
              <a:ln>
                <a:solidFill>
                  <a:srgbClr val="ECB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427E42CF-5F0B-42E9-8236-A99F17C12818}"/>
                  </a:ext>
                </a:extLst>
              </p:cNvPr>
              <p:cNvSpPr/>
              <p:nvPr/>
            </p:nvSpPr>
            <p:spPr>
              <a:xfrm>
                <a:off x="2475385" y="3056260"/>
                <a:ext cx="576000" cy="576000"/>
              </a:xfrm>
              <a:prstGeom prst="roundRect">
                <a:avLst/>
              </a:prstGeom>
              <a:solidFill>
                <a:srgbClr val="FEDEDE"/>
              </a:solidFill>
              <a:ln>
                <a:solidFill>
                  <a:srgbClr val="F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292CDB6C-CF53-44EA-A5E1-3AFBDCD6D608}"/>
                  </a:ext>
                </a:extLst>
              </p:cNvPr>
              <p:cNvSpPr/>
              <p:nvPr/>
            </p:nvSpPr>
            <p:spPr>
              <a:xfrm>
                <a:off x="8446176" y="1664958"/>
                <a:ext cx="750771" cy="20447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8034A888-8A23-40B7-A507-FEFCF348F540}"/>
                  </a:ext>
                </a:extLst>
              </p:cNvPr>
              <p:cNvSpPr txBox="1"/>
              <p:nvPr/>
            </p:nvSpPr>
            <p:spPr>
              <a:xfrm>
                <a:off x="8364505" y="3792535"/>
                <a:ext cx="914112" cy="461665"/>
              </a:xfrm>
              <a:prstGeom prst="rect">
                <a:avLst/>
              </a:prstGeom>
              <a:noFill/>
            </p:spPr>
            <p:txBody>
              <a:bodyPr wrap="square" rtlCol="0">
                <a:spAutoFit/>
              </a:bodyPr>
              <a:lstStyle/>
              <a:p>
                <a:r>
                  <a:rPr lang="en-US" altLang="zh-CN" sz="2400" dirty="0"/>
                  <a:t>Iter-1</a:t>
                </a:r>
                <a:endParaRPr lang="zh-CN" altLang="en-US" sz="2400" dirty="0"/>
              </a:p>
            </p:txBody>
          </p:sp>
          <p:sp>
            <p:nvSpPr>
              <p:cNvPr id="57" name="矩形 56">
                <a:extLst>
                  <a:ext uri="{FF2B5EF4-FFF2-40B4-BE49-F238E27FC236}">
                    <a16:creationId xmlns:a16="http://schemas.microsoft.com/office/drawing/2014/main" id="{7FC008AC-467D-4208-AE97-7902593CD6D1}"/>
                  </a:ext>
                </a:extLst>
              </p:cNvPr>
              <p:cNvSpPr/>
              <p:nvPr/>
            </p:nvSpPr>
            <p:spPr>
              <a:xfrm>
                <a:off x="9483032" y="1668057"/>
                <a:ext cx="750771" cy="203109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64E0EB4-D7F4-42A1-B331-852EBE5EC7AA}"/>
                  </a:ext>
                </a:extLst>
              </p:cNvPr>
              <p:cNvSpPr/>
              <p:nvPr/>
            </p:nvSpPr>
            <p:spPr>
              <a:xfrm>
                <a:off x="10508312" y="1666034"/>
                <a:ext cx="750771" cy="20310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3694BA87-E93F-4CEC-908D-21B2563C05A1}"/>
                  </a:ext>
                </a:extLst>
              </p:cNvPr>
              <p:cNvSpPr txBox="1"/>
              <p:nvPr/>
            </p:nvSpPr>
            <p:spPr>
              <a:xfrm>
                <a:off x="423511" y="1045822"/>
                <a:ext cx="11694695" cy="584775"/>
              </a:xfrm>
              <a:prstGeom prst="rect">
                <a:avLst/>
              </a:prstGeom>
              <a:noFill/>
            </p:spPr>
            <p:txBody>
              <a:bodyPr wrap="square" rtlCol="0">
                <a:spAutoFit/>
              </a:bodyPr>
              <a:lstStyle/>
              <a:p>
                <a:r>
                  <a:rPr lang="en-US" altLang="zh-CN" sz="2400" dirty="0"/>
                  <a:t>Fixed and prior requirements of block </a:t>
                </a:r>
                <a:r>
                  <a:rPr lang="en-US" altLang="zh-CN" sz="3200" b="1" dirty="0"/>
                  <a:t>vs. </a:t>
                </a:r>
                <a:r>
                  <a:rPr lang="en-US" altLang="zh-CN" sz="2400" dirty="0"/>
                  <a:t>Iteration-level</a:t>
                </a:r>
                <a:r>
                  <a:rPr lang="en-US" altLang="zh-CN" sz="2400" b="1" dirty="0"/>
                  <a:t> </a:t>
                </a:r>
                <a:r>
                  <a:rPr lang="en-US" altLang="zh-CN" sz="2400" dirty="0"/>
                  <a:t>dynamic block/device selection  </a:t>
                </a:r>
                <a:endParaRPr lang="zh-CN" altLang="en-US" sz="2400" dirty="0"/>
              </a:p>
            </p:txBody>
          </p:sp>
          <p:cxnSp>
            <p:nvCxnSpPr>
              <p:cNvPr id="60" name="直接箭头连接符 59">
                <a:extLst>
                  <a:ext uri="{FF2B5EF4-FFF2-40B4-BE49-F238E27FC236}">
                    <a16:creationId xmlns:a16="http://schemas.microsoft.com/office/drawing/2014/main" id="{2C8E4C8B-34DF-47FE-A15E-FA0DF2A8A696}"/>
                  </a:ext>
                </a:extLst>
              </p:cNvPr>
              <p:cNvCxnSpPr>
                <a:cxnSpLocks/>
                <a:stCxn id="52" idx="3"/>
                <a:endCxn id="49" idx="1"/>
              </p:cNvCxnSpPr>
              <p:nvPr/>
            </p:nvCxnSpPr>
            <p:spPr>
              <a:xfrm flipV="1">
                <a:off x="1078025" y="2687328"/>
                <a:ext cx="1268939" cy="47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48B70A78-D846-4688-ACD2-464EA0276BE4}"/>
                  </a:ext>
                </a:extLst>
              </p:cNvPr>
              <p:cNvSpPr/>
              <p:nvPr/>
            </p:nvSpPr>
            <p:spPr>
              <a:xfrm>
                <a:off x="3133070" y="3055543"/>
                <a:ext cx="576000" cy="576000"/>
              </a:xfrm>
              <a:prstGeom prst="roundRect">
                <a:avLst/>
              </a:prstGeom>
              <a:solidFill>
                <a:srgbClr val="FEDEDE"/>
              </a:solidFill>
              <a:ln>
                <a:solidFill>
                  <a:srgbClr val="F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77A11C02-9F3F-4D8B-A179-5BAA9A1D96E7}"/>
                  </a:ext>
                </a:extLst>
              </p:cNvPr>
              <p:cNvSpPr/>
              <p:nvPr/>
            </p:nvSpPr>
            <p:spPr>
              <a:xfrm>
                <a:off x="3790755" y="3055543"/>
                <a:ext cx="576000" cy="576000"/>
              </a:xfrm>
              <a:prstGeom prst="roundRect">
                <a:avLst/>
              </a:prstGeom>
              <a:solidFill>
                <a:srgbClr val="FEDEDE"/>
              </a:solidFill>
              <a:ln>
                <a:solidFill>
                  <a:srgbClr val="F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a:extLst>
                  <a:ext uri="{FF2B5EF4-FFF2-40B4-BE49-F238E27FC236}">
                    <a16:creationId xmlns:a16="http://schemas.microsoft.com/office/drawing/2014/main" id="{7211ED39-A32E-4D83-9844-EBB04478BA4D}"/>
                  </a:ext>
                </a:extLst>
              </p:cNvPr>
              <p:cNvSpPr/>
              <p:nvPr/>
            </p:nvSpPr>
            <p:spPr>
              <a:xfrm>
                <a:off x="3133070" y="2386900"/>
                <a:ext cx="576000" cy="576000"/>
              </a:xfrm>
              <a:prstGeom prst="roundRect">
                <a:avLst/>
              </a:prstGeom>
              <a:solidFill>
                <a:srgbClr val="ECBD54"/>
              </a:solidFill>
              <a:ln>
                <a:solidFill>
                  <a:srgbClr val="ECB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06C8E614-D5E7-4AE7-8171-C11F5B266703}"/>
                  </a:ext>
                </a:extLst>
              </p:cNvPr>
              <p:cNvSpPr/>
              <p:nvPr/>
            </p:nvSpPr>
            <p:spPr>
              <a:xfrm>
                <a:off x="3790755" y="2386900"/>
                <a:ext cx="576000" cy="576000"/>
              </a:xfrm>
              <a:prstGeom prst="roundRect">
                <a:avLst/>
              </a:prstGeom>
              <a:solidFill>
                <a:srgbClr val="ECBD54"/>
              </a:solidFill>
              <a:ln>
                <a:solidFill>
                  <a:srgbClr val="ECB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924BCD12-94B2-483E-B1CA-3F6431EC3380}"/>
                  </a:ext>
                </a:extLst>
              </p:cNvPr>
              <p:cNvSpPr/>
              <p:nvPr/>
            </p:nvSpPr>
            <p:spPr>
              <a:xfrm>
                <a:off x="3133956" y="1718257"/>
                <a:ext cx="576000" cy="576000"/>
              </a:xfrm>
              <a:prstGeom prst="round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230C0870-3421-46C5-A9B4-5D75D12B7F2A}"/>
                  </a:ext>
                </a:extLst>
              </p:cNvPr>
              <p:cNvSpPr/>
              <p:nvPr/>
            </p:nvSpPr>
            <p:spPr>
              <a:xfrm>
                <a:off x="3790755" y="1718257"/>
                <a:ext cx="576000" cy="576000"/>
              </a:xfrm>
              <a:prstGeom prst="round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2DBD10AE-57ED-447B-AB53-A8D0EBEFF28A}"/>
                  </a:ext>
                </a:extLst>
              </p:cNvPr>
              <p:cNvSpPr/>
              <p:nvPr/>
            </p:nvSpPr>
            <p:spPr>
              <a:xfrm>
                <a:off x="8543990" y="1718257"/>
                <a:ext cx="576000" cy="576000"/>
              </a:xfrm>
              <a:prstGeom prst="roundRect">
                <a:avLst/>
              </a:prstGeom>
              <a:solidFill>
                <a:srgbClr val="4F94B7"/>
              </a:solidFill>
              <a:ln>
                <a:solidFill>
                  <a:srgbClr val="4F9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a:extLst>
                  <a:ext uri="{FF2B5EF4-FFF2-40B4-BE49-F238E27FC236}">
                    <a16:creationId xmlns:a16="http://schemas.microsoft.com/office/drawing/2014/main" id="{187D71AD-CA6E-4B5A-BCAC-5422E9AC1514}"/>
                  </a:ext>
                </a:extLst>
              </p:cNvPr>
              <p:cNvSpPr/>
              <p:nvPr/>
            </p:nvSpPr>
            <p:spPr>
              <a:xfrm>
                <a:off x="8543990" y="2395602"/>
                <a:ext cx="576000" cy="576000"/>
              </a:xfrm>
              <a:prstGeom prst="roundRect">
                <a:avLst/>
              </a:prstGeom>
              <a:solidFill>
                <a:srgbClr val="ECBD54"/>
              </a:solidFill>
              <a:ln>
                <a:solidFill>
                  <a:srgbClr val="ECB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05BCCC3F-15FC-4662-AA9D-6AE47AC0CABA}"/>
                  </a:ext>
                </a:extLst>
              </p:cNvPr>
              <p:cNvSpPr/>
              <p:nvPr/>
            </p:nvSpPr>
            <p:spPr>
              <a:xfrm>
                <a:off x="9568146" y="2393578"/>
                <a:ext cx="576000" cy="576000"/>
              </a:xfrm>
              <a:prstGeom prst="roundRect">
                <a:avLst/>
              </a:prstGeom>
              <a:solidFill>
                <a:srgbClr val="ECBD54"/>
              </a:solidFill>
              <a:ln>
                <a:solidFill>
                  <a:srgbClr val="ECB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a:extLst>
                  <a:ext uri="{FF2B5EF4-FFF2-40B4-BE49-F238E27FC236}">
                    <a16:creationId xmlns:a16="http://schemas.microsoft.com/office/drawing/2014/main" id="{B8031826-EB4B-4236-8044-B5B131DDC057}"/>
                  </a:ext>
                </a:extLst>
              </p:cNvPr>
              <p:cNvSpPr/>
              <p:nvPr/>
            </p:nvSpPr>
            <p:spPr>
              <a:xfrm>
                <a:off x="10595696" y="3044994"/>
                <a:ext cx="576000" cy="576000"/>
              </a:xfrm>
              <a:prstGeom prst="roundRect">
                <a:avLst/>
              </a:prstGeom>
              <a:solidFill>
                <a:srgbClr val="FEDEDE"/>
              </a:solidFill>
              <a:ln>
                <a:solidFill>
                  <a:srgbClr val="F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D61EC152-BDE8-49A5-B5AB-3F2AA8C9AA02}"/>
                  </a:ext>
                </a:extLst>
              </p:cNvPr>
              <p:cNvSpPr/>
              <p:nvPr/>
            </p:nvSpPr>
            <p:spPr>
              <a:xfrm>
                <a:off x="978298" y="1843903"/>
                <a:ext cx="1403910" cy="830997"/>
              </a:xfrm>
              <a:prstGeom prst="rect">
                <a:avLst/>
              </a:prstGeom>
            </p:spPr>
            <p:txBody>
              <a:bodyPr wrap="none">
                <a:spAutoFit/>
              </a:bodyPr>
              <a:lstStyle/>
              <a:p>
                <a:pPr algn="ctr"/>
                <a:r>
                  <a:rPr lang="en-US" altLang="zh-CN" sz="2400" dirty="0"/>
                  <a:t>Block </a:t>
                </a:r>
              </a:p>
              <a:p>
                <a:pPr algn="ctr"/>
                <a:r>
                  <a:rPr lang="en-US" altLang="zh-CN" sz="2400" dirty="0"/>
                  <a:t>allocation</a:t>
                </a:r>
                <a:endParaRPr lang="zh-CN" altLang="en-US" sz="2400" dirty="0"/>
              </a:p>
            </p:txBody>
          </p:sp>
          <p:sp>
            <p:nvSpPr>
              <p:cNvPr id="72" name="文本框 71">
                <a:extLst>
                  <a:ext uri="{FF2B5EF4-FFF2-40B4-BE49-F238E27FC236}">
                    <a16:creationId xmlns:a16="http://schemas.microsoft.com/office/drawing/2014/main" id="{A766A642-FC94-44D6-B3E1-BB2D24EA253E}"/>
                  </a:ext>
                </a:extLst>
              </p:cNvPr>
              <p:cNvSpPr txBox="1"/>
              <p:nvPr/>
            </p:nvSpPr>
            <p:spPr>
              <a:xfrm>
                <a:off x="6563753" y="2461294"/>
                <a:ext cx="609613" cy="461665"/>
              </a:xfrm>
              <a:prstGeom prst="rect">
                <a:avLst/>
              </a:prstGeom>
              <a:noFill/>
            </p:spPr>
            <p:txBody>
              <a:bodyPr wrap="square" rtlCol="0">
                <a:spAutoFit/>
              </a:bodyPr>
              <a:lstStyle/>
              <a:p>
                <a:r>
                  <a:rPr lang="en-US" altLang="zh-CN" sz="2400" dirty="0"/>
                  <a:t>Job</a:t>
                </a:r>
                <a:endParaRPr lang="zh-CN" altLang="en-US" sz="2400" dirty="0"/>
              </a:p>
            </p:txBody>
          </p:sp>
          <p:sp>
            <p:nvSpPr>
              <p:cNvPr id="73" name="矩形 72">
                <a:extLst>
                  <a:ext uri="{FF2B5EF4-FFF2-40B4-BE49-F238E27FC236}">
                    <a16:creationId xmlns:a16="http://schemas.microsoft.com/office/drawing/2014/main" id="{98D227F7-8E71-44F0-AD24-663BC06E6131}"/>
                  </a:ext>
                </a:extLst>
              </p:cNvPr>
              <p:cNvSpPr/>
              <p:nvPr/>
            </p:nvSpPr>
            <p:spPr>
              <a:xfrm>
                <a:off x="7090352" y="1866394"/>
                <a:ext cx="1403910" cy="830997"/>
              </a:xfrm>
              <a:prstGeom prst="rect">
                <a:avLst/>
              </a:prstGeom>
            </p:spPr>
            <p:txBody>
              <a:bodyPr wrap="none">
                <a:spAutoFit/>
              </a:bodyPr>
              <a:lstStyle/>
              <a:p>
                <a:pPr algn="ctr"/>
                <a:r>
                  <a:rPr lang="en-US" altLang="zh-CN" sz="2400" dirty="0"/>
                  <a:t>Block </a:t>
                </a:r>
              </a:p>
              <a:p>
                <a:pPr algn="ctr"/>
                <a:r>
                  <a:rPr lang="en-US" altLang="zh-CN" sz="2400" dirty="0"/>
                  <a:t>allocation</a:t>
                </a:r>
                <a:endParaRPr lang="zh-CN" altLang="en-US" sz="2400" dirty="0"/>
              </a:p>
            </p:txBody>
          </p:sp>
          <p:cxnSp>
            <p:nvCxnSpPr>
              <p:cNvPr id="74" name="直接箭头连接符 73">
                <a:extLst>
                  <a:ext uri="{FF2B5EF4-FFF2-40B4-BE49-F238E27FC236}">
                    <a16:creationId xmlns:a16="http://schemas.microsoft.com/office/drawing/2014/main" id="{EC9B5016-CAB7-45BE-9835-1BE7CAFB26AB}"/>
                  </a:ext>
                </a:extLst>
              </p:cNvPr>
              <p:cNvCxnSpPr>
                <a:cxnSpLocks/>
                <a:stCxn id="72" idx="3"/>
                <a:endCxn id="55" idx="1"/>
              </p:cNvCxnSpPr>
              <p:nvPr/>
            </p:nvCxnSpPr>
            <p:spPr>
              <a:xfrm flipV="1">
                <a:off x="7173366" y="2687327"/>
                <a:ext cx="1272810" cy="4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FE03E22E-F698-4485-BD05-1683F597C118}"/>
                  </a:ext>
                </a:extLst>
              </p:cNvPr>
              <p:cNvSpPr txBox="1"/>
              <p:nvPr/>
            </p:nvSpPr>
            <p:spPr>
              <a:xfrm>
                <a:off x="9453362" y="3786580"/>
                <a:ext cx="914112" cy="461665"/>
              </a:xfrm>
              <a:prstGeom prst="rect">
                <a:avLst/>
              </a:prstGeom>
              <a:noFill/>
            </p:spPr>
            <p:txBody>
              <a:bodyPr wrap="square" rtlCol="0">
                <a:spAutoFit/>
              </a:bodyPr>
              <a:lstStyle/>
              <a:p>
                <a:r>
                  <a:rPr lang="en-US" altLang="zh-CN" sz="2400" dirty="0"/>
                  <a:t>Iter-2</a:t>
                </a:r>
                <a:endParaRPr lang="zh-CN" altLang="en-US" sz="2400" dirty="0"/>
              </a:p>
            </p:txBody>
          </p:sp>
          <p:sp>
            <p:nvSpPr>
              <p:cNvPr id="76" name="文本框 75">
                <a:extLst>
                  <a:ext uri="{FF2B5EF4-FFF2-40B4-BE49-F238E27FC236}">
                    <a16:creationId xmlns:a16="http://schemas.microsoft.com/office/drawing/2014/main" id="{E0F471AC-B7E6-47C3-88E2-326EDED28FEA}"/>
                  </a:ext>
                </a:extLst>
              </p:cNvPr>
              <p:cNvSpPr txBox="1"/>
              <p:nvPr/>
            </p:nvSpPr>
            <p:spPr>
              <a:xfrm>
                <a:off x="10471962" y="3771002"/>
                <a:ext cx="914112" cy="461665"/>
              </a:xfrm>
              <a:prstGeom prst="rect">
                <a:avLst/>
              </a:prstGeom>
              <a:noFill/>
            </p:spPr>
            <p:txBody>
              <a:bodyPr wrap="square" rtlCol="0">
                <a:spAutoFit/>
              </a:bodyPr>
              <a:lstStyle/>
              <a:p>
                <a:r>
                  <a:rPr lang="en-US" altLang="zh-CN" sz="2400" dirty="0"/>
                  <a:t>Iter-3</a:t>
                </a:r>
                <a:endParaRPr lang="zh-CN" altLang="en-US" sz="2400" dirty="0"/>
              </a:p>
            </p:txBody>
          </p:sp>
        </p:grpSp>
        <p:grpSp>
          <p:nvGrpSpPr>
            <p:cNvPr id="44" name="组合 43">
              <a:extLst>
                <a:ext uri="{FF2B5EF4-FFF2-40B4-BE49-F238E27FC236}">
                  <a16:creationId xmlns:a16="http://schemas.microsoft.com/office/drawing/2014/main" id="{BD59A030-8620-4E4B-9952-0D130CBD20E3}"/>
                </a:ext>
              </a:extLst>
            </p:cNvPr>
            <p:cNvGrpSpPr/>
            <p:nvPr/>
          </p:nvGrpSpPr>
          <p:grpSpPr>
            <a:xfrm>
              <a:off x="365760" y="2521772"/>
              <a:ext cx="11608067" cy="3028177"/>
              <a:chOff x="365760" y="3801935"/>
              <a:chExt cx="11608067" cy="3028177"/>
            </a:xfrm>
          </p:grpSpPr>
          <p:sp>
            <p:nvSpPr>
              <p:cNvPr id="45" name="矩形 44">
                <a:extLst>
                  <a:ext uri="{FF2B5EF4-FFF2-40B4-BE49-F238E27FC236}">
                    <a16:creationId xmlns:a16="http://schemas.microsoft.com/office/drawing/2014/main" id="{41A1EFAA-BED2-4AAF-A6DC-BCF0ACC3B744}"/>
                  </a:ext>
                </a:extLst>
              </p:cNvPr>
              <p:cNvSpPr/>
              <p:nvPr/>
            </p:nvSpPr>
            <p:spPr>
              <a:xfrm>
                <a:off x="365760" y="3801935"/>
                <a:ext cx="11608067" cy="30281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D5516F61-85AC-4FFB-B540-B4786981339C}"/>
                  </a:ext>
                </a:extLst>
              </p:cNvPr>
              <p:cNvSpPr/>
              <p:nvPr/>
            </p:nvSpPr>
            <p:spPr>
              <a:xfrm>
                <a:off x="5388398" y="4935630"/>
                <a:ext cx="649922" cy="584775"/>
              </a:xfrm>
              <a:prstGeom prst="rect">
                <a:avLst/>
              </a:prstGeom>
            </p:spPr>
            <p:txBody>
              <a:bodyPr wrap="none">
                <a:spAutoFit/>
              </a:bodyPr>
              <a:lstStyle/>
              <a:p>
                <a:r>
                  <a:rPr lang="en-US" altLang="zh-CN" sz="3200" b="1" dirty="0"/>
                  <a:t>vs.</a:t>
                </a:r>
                <a:endParaRPr lang="zh-CN" altLang="en-US" sz="3200" dirty="0"/>
              </a:p>
            </p:txBody>
          </p:sp>
          <p:sp>
            <p:nvSpPr>
              <p:cNvPr id="47" name="矩形 46">
                <a:extLst>
                  <a:ext uri="{FF2B5EF4-FFF2-40B4-BE49-F238E27FC236}">
                    <a16:creationId xmlns:a16="http://schemas.microsoft.com/office/drawing/2014/main" id="{74B56280-79B7-4702-B4A9-8B302728614D}"/>
                  </a:ext>
                </a:extLst>
              </p:cNvPr>
              <p:cNvSpPr/>
              <p:nvPr/>
            </p:nvSpPr>
            <p:spPr>
              <a:xfrm>
                <a:off x="654427" y="5778602"/>
                <a:ext cx="1460657" cy="461665"/>
              </a:xfrm>
              <a:prstGeom prst="rect">
                <a:avLst/>
              </a:prstGeom>
            </p:spPr>
            <p:txBody>
              <a:bodyPr wrap="none">
                <a:spAutoFit/>
              </a:bodyPr>
              <a:lstStyle/>
              <a:p>
                <a:pPr algn="ctr"/>
                <a:r>
                  <a:rPr lang="en-US" altLang="zh-CN" sz="2400" b="1" dirty="0"/>
                  <a:t>DPF in ML</a:t>
                </a:r>
                <a:endParaRPr lang="zh-CN" altLang="en-US" sz="2400" b="1" dirty="0"/>
              </a:p>
            </p:txBody>
          </p:sp>
          <p:sp>
            <p:nvSpPr>
              <p:cNvPr id="48" name="矩形 47">
                <a:extLst>
                  <a:ext uri="{FF2B5EF4-FFF2-40B4-BE49-F238E27FC236}">
                    <a16:creationId xmlns:a16="http://schemas.microsoft.com/office/drawing/2014/main" id="{8525AE67-7129-4AEC-AA17-ED6B4A0863D3}"/>
                  </a:ext>
                </a:extLst>
              </p:cNvPr>
              <p:cNvSpPr/>
              <p:nvPr/>
            </p:nvSpPr>
            <p:spPr>
              <a:xfrm>
                <a:off x="6966291" y="5778602"/>
                <a:ext cx="1436034" cy="461665"/>
              </a:xfrm>
              <a:prstGeom prst="rect">
                <a:avLst/>
              </a:prstGeom>
            </p:spPr>
            <p:txBody>
              <a:bodyPr wrap="none">
                <a:spAutoFit/>
              </a:bodyPr>
              <a:lstStyle/>
              <a:p>
                <a:pPr algn="ctr"/>
                <a:r>
                  <a:rPr lang="en-US" altLang="zh-CN" sz="2400" b="1" dirty="0"/>
                  <a:t>Ours in FL</a:t>
                </a:r>
                <a:endParaRPr lang="zh-CN" altLang="en-US" sz="2400" b="1" dirty="0"/>
              </a:p>
            </p:txBody>
          </p:sp>
        </p:grpSp>
      </p:grpSp>
      <p:cxnSp>
        <p:nvCxnSpPr>
          <p:cNvPr id="40" name="直接箭头连接符 39">
            <a:extLst>
              <a:ext uri="{FF2B5EF4-FFF2-40B4-BE49-F238E27FC236}">
                <a16:creationId xmlns:a16="http://schemas.microsoft.com/office/drawing/2014/main" id="{7A4226A0-F1A4-4970-9FD3-FA290D3B5E4E}"/>
              </a:ext>
            </a:extLst>
          </p:cNvPr>
          <p:cNvCxnSpPr>
            <a:cxnSpLocks/>
            <a:endCxn id="57" idx="1"/>
          </p:cNvCxnSpPr>
          <p:nvPr/>
        </p:nvCxnSpPr>
        <p:spPr>
          <a:xfrm flipV="1">
            <a:off x="9270741" y="5173473"/>
            <a:ext cx="286085" cy="3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9EFB2F70-71F2-4E02-AF48-88348199B269}"/>
              </a:ext>
            </a:extLst>
          </p:cNvPr>
          <p:cNvCxnSpPr>
            <a:cxnSpLocks/>
          </p:cNvCxnSpPr>
          <p:nvPr/>
        </p:nvCxnSpPr>
        <p:spPr>
          <a:xfrm flipV="1">
            <a:off x="10317028" y="5164583"/>
            <a:ext cx="286085" cy="3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4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4C7F9-9A78-46B7-BBB9-9D99F9599072}"/>
              </a:ext>
            </a:extLst>
          </p:cNvPr>
          <p:cNvSpPr>
            <a:spLocks noGrp="1"/>
          </p:cNvSpPr>
          <p:nvPr>
            <p:ph type="title"/>
          </p:nvPr>
        </p:nvSpPr>
        <p:spPr/>
        <p:txBody>
          <a:bodyPr/>
          <a:lstStyle/>
          <a:p>
            <a:r>
              <a:rPr lang="en-US" altLang="zh-CN" sz="3600" dirty="0"/>
              <a:t>Two-stage Privacy Budget Scheduling</a:t>
            </a:r>
            <a:endParaRPr lang="zh-CN" altLang="en-US" sz="3600" dirty="0"/>
          </a:p>
        </p:txBody>
      </p:sp>
      <p:sp>
        <p:nvSpPr>
          <p:cNvPr id="6" name="文本框 5">
            <a:extLst>
              <a:ext uri="{FF2B5EF4-FFF2-40B4-BE49-F238E27FC236}">
                <a16:creationId xmlns:a16="http://schemas.microsoft.com/office/drawing/2014/main" id="{D6889DA7-6A3D-4114-AB32-537CB6A3E317}"/>
              </a:ext>
            </a:extLst>
          </p:cNvPr>
          <p:cNvSpPr txBox="1"/>
          <p:nvPr/>
        </p:nvSpPr>
        <p:spPr>
          <a:xfrm>
            <a:off x="288757" y="1199710"/>
            <a:ext cx="11685070" cy="1569660"/>
          </a:xfrm>
          <a:prstGeom prst="rect">
            <a:avLst/>
          </a:prstGeom>
          <a:noFill/>
        </p:spPr>
        <p:txBody>
          <a:bodyPr wrap="square" rtlCol="0">
            <a:spAutoFit/>
          </a:bodyPr>
          <a:lstStyle/>
          <a:p>
            <a:r>
              <a:rPr lang="en-US" altLang="zh-CN" sz="2400" dirty="0"/>
              <a:t>Our solution: Allocation and Recycle (</a:t>
            </a:r>
            <a:r>
              <a:rPr lang="en-US" altLang="zh-CN" sz="2400" dirty="0" err="1"/>
              <a:t>AaR</a:t>
            </a:r>
            <a:r>
              <a:rPr lang="en-US" altLang="zh-CN" sz="2400" dirty="0"/>
              <a:t>) </a:t>
            </a:r>
          </a:p>
          <a:p>
            <a:r>
              <a:rPr lang="en-US" altLang="zh-CN" sz="2400" dirty="0"/>
              <a:t>Key idea consists of two core stages: (1) a pre-allocation of an </a:t>
            </a:r>
            <a:r>
              <a:rPr lang="en-US" altLang="zh-CN" sz="2400" b="1" dirty="0"/>
              <a:t>estimated upper-bound privacy budget</a:t>
            </a:r>
            <a:r>
              <a:rPr lang="en-US" altLang="zh-CN" sz="2400" dirty="0"/>
              <a:t> at each FL job arrival; (2) and a </a:t>
            </a:r>
            <a:r>
              <a:rPr lang="en-US" altLang="zh-CN" sz="2400" b="1" dirty="0"/>
              <a:t>progressive recycling </a:t>
            </a:r>
            <a:r>
              <a:rPr lang="en-US" altLang="zh-CN" sz="2400" dirty="0"/>
              <a:t>of the un-consumed privacy budget during FL training. </a:t>
            </a:r>
          </a:p>
        </p:txBody>
      </p:sp>
      <p:sp>
        <p:nvSpPr>
          <p:cNvPr id="7" name="矩形 6">
            <a:extLst>
              <a:ext uri="{FF2B5EF4-FFF2-40B4-BE49-F238E27FC236}">
                <a16:creationId xmlns:a16="http://schemas.microsoft.com/office/drawing/2014/main" id="{60C308C6-5BAF-4E0D-A7FC-A6D0403235D3}"/>
              </a:ext>
            </a:extLst>
          </p:cNvPr>
          <p:cNvSpPr/>
          <p:nvPr/>
        </p:nvSpPr>
        <p:spPr>
          <a:xfrm>
            <a:off x="365760" y="1199710"/>
            <a:ext cx="11608067" cy="15696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A7B1942-062A-4713-89FB-E1CD97CC5A0E}"/>
              </a:ext>
            </a:extLst>
          </p:cNvPr>
          <p:cNvPicPr>
            <a:picLocks noChangeAspect="1"/>
          </p:cNvPicPr>
          <p:nvPr/>
        </p:nvPicPr>
        <p:blipFill>
          <a:blip r:embed="rId3"/>
          <a:stretch>
            <a:fillRect/>
          </a:stretch>
        </p:blipFill>
        <p:spPr>
          <a:xfrm>
            <a:off x="1912344" y="3308384"/>
            <a:ext cx="8367311" cy="3031731"/>
          </a:xfrm>
          <a:prstGeom prst="rect">
            <a:avLst/>
          </a:prstGeom>
        </p:spPr>
      </p:pic>
    </p:spTree>
    <p:extLst>
      <p:ext uri="{BB962C8B-B14F-4D97-AF65-F5344CB8AC3E}">
        <p14:creationId xmlns:p14="http://schemas.microsoft.com/office/powerpoint/2010/main" val="677726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4C7F9-9A78-46B7-BBB9-9D99F9599072}"/>
              </a:ext>
            </a:extLst>
          </p:cNvPr>
          <p:cNvSpPr>
            <a:spLocks noGrp="1"/>
          </p:cNvSpPr>
          <p:nvPr>
            <p:ph type="title"/>
          </p:nvPr>
        </p:nvSpPr>
        <p:spPr/>
        <p:txBody>
          <a:bodyPr/>
          <a:lstStyle/>
          <a:p>
            <a:r>
              <a:rPr lang="en-US" altLang="zh-CN" sz="3600" dirty="0"/>
              <a:t>Evaluation</a:t>
            </a:r>
            <a:endParaRPr lang="zh-CN" altLang="en-US" sz="3600" dirty="0"/>
          </a:p>
        </p:txBody>
      </p:sp>
      <p:sp>
        <p:nvSpPr>
          <p:cNvPr id="3" name="文本框 2">
            <a:extLst>
              <a:ext uri="{FF2B5EF4-FFF2-40B4-BE49-F238E27FC236}">
                <a16:creationId xmlns:a16="http://schemas.microsoft.com/office/drawing/2014/main" id="{3E89C26F-0686-4E2F-AFEB-761B09DD9B7A}"/>
              </a:ext>
            </a:extLst>
          </p:cNvPr>
          <p:cNvSpPr txBox="1"/>
          <p:nvPr/>
        </p:nvSpPr>
        <p:spPr>
          <a:xfrm>
            <a:off x="230244" y="1091157"/>
            <a:ext cx="5949175" cy="584775"/>
          </a:xfrm>
          <a:prstGeom prst="rect">
            <a:avLst/>
          </a:prstGeom>
          <a:noFill/>
        </p:spPr>
        <p:txBody>
          <a:bodyPr wrap="square" rtlCol="0">
            <a:spAutoFit/>
          </a:bodyPr>
          <a:lstStyle/>
          <a:p>
            <a:r>
              <a:rPr lang="en-US" altLang="zh-CN" sz="3200" dirty="0"/>
              <a:t>Experiment Settings</a:t>
            </a:r>
          </a:p>
        </p:txBody>
      </p:sp>
      <p:pic>
        <p:nvPicPr>
          <p:cNvPr id="4" name="图片 3">
            <a:extLst>
              <a:ext uri="{FF2B5EF4-FFF2-40B4-BE49-F238E27FC236}">
                <a16:creationId xmlns:a16="http://schemas.microsoft.com/office/drawing/2014/main" id="{16928BEE-8839-4F64-A63A-3C3E29A8D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380" y="1759107"/>
            <a:ext cx="4576852" cy="2699985"/>
          </a:xfrm>
          <a:prstGeom prst="rect">
            <a:avLst/>
          </a:prstGeom>
        </p:spPr>
      </p:pic>
      <p:sp>
        <p:nvSpPr>
          <p:cNvPr id="5" name="矩形 4">
            <a:extLst>
              <a:ext uri="{FF2B5EF4-FFF2-40B4-BE49-F238E27FC236}">
                <a16:creationId xmlns:a16="http://schemas.microsoft.com/office/drawing/2014/main" id="{AD3C84DC-6079-4165-9B14-C2C09D22AAC7}"/>
              </a:ext>
            </a:extLst>
          </p:cNvPr>
          <p:cNvSpPr/>
          <p:nvPr/>
        </p:nvSpPr>
        <p:spPr>
          <a:xfrm>
            <a:off x="219195" y="1847282"/>
            <a:ext cx="6508175" cy="2308324"/>
          </a:xfrm>
          <a:prstGeom prst="rect">
            <a:avLst/>
          </a:prstGeom>
        </p:spPr>
        <p:txBody>
          <a:bodyPr wrap="square">
            <a:spAutoFit/>
          </a:bodyPr>
          <a:lstStyle/>
          <a:p>
            <a:r>
              <a:rPr lang="en-US" altLang="zh-CN" sz="2400" b="1" dirty="0"/>
              <a:t>Simulation platform </a:t>
            </a:r>
            <a:r>
              <a:rPr lang="en-US" altLang="zh-CN" sz="2400" dirty="0"/>
              <a:t>atop </a:t>
            </a:r>
            <a:r>
              <a:rPr lang="en-US" altLang="zh-CN" sz="2400" dirty="0" err="1"/>
              <a:t>FedML</a:t>
            </a:r>
            <a:r>
              <a:rPr lang="en-US" altLang="zh-CN" sz="2400" dirty="0"/>
              <a:t> integrated with 4 major functional modules: </a:t>
            </a:r>
          </a:p>
          <a:p>
            <a:pPr marL="342900" indent="-342900">
              <a:buFont typeface="Arial" panose="020B0604020202020204" pitchFamily="34" charset="0"/>
              <a:buChar char="•"/>
            </a:pPr>
            <a:r>
              <a:rPr lang="en-US" altLang="zh-CN" sz="2400" dirty="0"/>
              <a:t>LDP-based FL training</a:t>
            </a:r>
          </a:p>
          <a:p>
            <a:pPr marL="342900" indent="-342900">
              <a:buFont typeface="Arial" panose="020B0604020202020204" pitchFamily="34" charset="0"/>
              <a:buChar char="•"/>
            </a:pPr>
            <a:r>
              <a:rPr lang="en-US" altLang="zh-CN" sz="2400" dirty="0"/>
              <a:t>block-related data preprocessing</a:t>
            </a:r>
          </a:p>
          <a:p>
            <a:pPr marL="342900" indent="-342900">
              <a:buFont typeface="Arial" panose="020B0604020202020204" pitchFamily="34" charset="0"/>
              <a:buChar char="•"/>
            </a:pPr>
            <a:r>
              <a:rPr lang="en-US" altLang="zh-CN" sz="2400" dirty="0"/>
              <a:t>block-related privacy accounting</a:t>
            </a:r>
          </a:p>
          <a:p>
            <a:pPr marL="342900" indent="-342900">
              <a:buFont typeface="Arial" panose="020B0604020202020204" pitchFamily="34" charset="0"/>
              <a:buChar char="•"/>
            </a:pPr>
            <a:r>
              <a:rPr lang="en-US" altLang="zh-CN" sz="2400" dirty="0"/>
              <a:t>job scheduler</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F936C3A-7B19-4924-8D65-7D0F349384AB}"/>
                  </a:ext>
                </a:extLst>
              </p:cNvPr>
              <p:cNvSpPr/>
              <p:nvPr/>
            </p:nvSpPr>
            <p:spPr>
              <a:xfrm>
                <a:off x="219195" y="4859847"/>
                <a:ext cx="11481392" cy="1569660"/>
              </a:xfrm>
              <a:prstGeom prst="rect">
                <a:avLst/>
              </a:prstGeom>
            </p:spPr>
            <p:txBody>
              <a:bodyPr wrap="square">
                <a:spAutoFit/>
              </a:bodyPr>
              <a:lstStyle/>
              <a:p>
                <a:pPr marL="342900" indent="-342900">
                  <a:buFont typeface="Wingdings" panose="05000000000000000000" pitchFamily="2" charset="2"/>
                  <a:buChar char="Ø"/>
                </a:pPr>
                <a:r>
                  <a:rPr lang="en-US" altLang="zh-CN" sz="2400" dirty="0"/>
                  <a:t>FL jobs to train </a:t>
                </a:r>
                <a:r>
                  <a:rPr lang="en-US" altLang="zh-CN" sz="2400" dirty="0" err="1"/>
                  <a:t>LeNet</a:t>
                </a:r>
                <a:r>
                  <a:rPr lang="en-US" altLang="zh-CN" sz="2400" dirty="0"/>
                  <a:t> and </a:t>
                </a:r>
                <a:r>
                  <a:rPr lang="en-US" altLang="zh-CN" sz="2400" dirty="0" err="1"/>
                  <a:t>ResNet</a:t>
                </a:r>
                <a:r>
                  <a:rPr lang="en-US" altLang="zh-CN" sz="2400" dirty="0"/>
                  <a:t> models with requirements (</a:t>
                </a:r>
                <a14:m>
                  <m:oMath xmlns:m="http://schemas.openxmlformats.org/officeDocument/2006/math">
                    <m:r>
                      <a:rPr lang="en-US" altLang="zh-CN" sz="2400" i="1">
                        <a:latin typeface="Cambria Math" panose="02040503050406030204" pitchFamily="18" charset="0"/>
                      </a:rPr>
                      <m:t>𝑟</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0</m:t>
                        </m:r>
                      </m:sub>
                    </m:sSub>
                  </m:oMath>
                </a14:m>
                <a:r>
                  <a:rPr lang="en-US" altLang="zh-CN" sz="2400" dirty="0"/>
                  <a:t>)</a:t>
                </a:r>
              </a:p>
              <a:p>
                <a:pPr marL="342900" indent="-342900">
                  <a:buFont typeface="Wingdings" panose="05000000000000000000" pitchFamily="2" charset="2"/>
                  <a:buChar char="Ø"/>
                </a:pPr>
                <a:r>
                  <a:rPr lang="en-US" altLang="zh-CN" sz="2400" dirty="0"/>
                  <a:t>Schedule algorithm: FCFS, SJF, DPF</a:t>
                </a:r>
              </a:p>
              <a:p>
                <a:pPr marL="342900" indent="-342900">
                  <a:buFont typeface="Wingdings" panose="05000000000000000000" pitchFamily="2" charset="2"/>
                  <a:buChar char="Ø"/>
                </a:pPr>
                <a:r>
                  <a:rPr lang="en-US" altLang="zh-CN" sz="2400" dirty="0"/>
                  <a:t>10000 devices with 10 time-blocks each</a:t>
                </a:r>
              </a:p>
              <a:p>
                <a:pPr marL="342900" indent="-342900">
                  <a:buFont typeface="Wingdings" panose="05000000000000000000" pitchFamily="2" charset="2"/>
                  <a:buChar char="Ø"/>
                </a:pPr>
                <a:r>
                  <a:rPr lang="en-US" altLang="zh-CN" sz="2400" dirty="0"/>
                  <a:t>Metrics: number of completed jobs and SLO violation rate</a:t>
                </a:r>
                <a:endParaRPr lang="zh-CN" altLang="en-US" sz="2400" dirty="0"/>
              </a:p>
            </p:txBody>
          </p:sp>
        </mc:Choice>
        <mc:Fallback xmlns="">
          <p:sp>
            <p:nvSpPr>
              <p:cNvPr id="6" name="矩形 5">
                <a:extLst>
                  <a:ext uri="{FF2B5EF4-FFF2-40B4-BE49-F238E27FC236}">
                    <a16:creationId xmlns:a16="http://schemas.microsoft.com/office/drawing/2014/main" id="{4F936C3A-7B19-4924-8D65-7D0F349384AB}"/>
                  </a:ext>
                </a:extLst>
              </p:cNvPr>
              <p:cNvSpPr>
                <a:spLocks noRot="1" noChangeAspect="1" noMove="1" noResize="1" noEditPoints="1" noAdjustHandles="1" noChangeArrowheads="1" noChangeShapeType="1" noTextEdit="1"/>
              </p:cNvSpPr>
              <p:nvPr/>
            </p:nvSpPr>
            <p:spPr>
              <a:xfrm>
                <a:off x="219195" y="4859847"/>
                <a:ext cx="11481392" cy="1569660"/>
              </a:xfrm>
              <a:prstGeom prst="rect">
                <a:avLst/>
              </a:prstGeom>
              <a:blipFill>
                <a:blip r:embed="rId4"/>
                <a:stretch>
                  <a:fillRect l="-743" t="-3101" b="-7752"/>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3E9F191C-BBC3-4D32-8CF0-1652F0963940}"/>
              </a:ext>
            </a:extLst>
          </p:cNvPr>
          <p:cNvSpPr txBox="1"/>
          <p:nvPr/>
        </p:nvSpPr>
        <p:spPr>
          <a:xfrm>
            <a:off x="230244" y="4121183"/>
            <a:ext cx="7151989" cy="461665"/>
          </a:xfrm>
          <a:prstGeom prst="rect">
            <a:avLst/>
          </a:prstGeom>
          <a:noFill/>
        </p:spPr>
        <p:txBody>
          <a:bodyPr wrap="square" rtlCol="0">
            <a:spAutoFit/>
          </a:bodyPr>
          <a:lstStyle/>
          <a:p>
            <a:r>
              <a:rPr lang="en-US" altLang="zh-CN" sz="2400" b="1" dirty="0"/>
              <a:t>https://github.com/UbiquitousLearning/FLScheduler</a:t>
            </a:r>
          </a:p>
        </p:txBody>
      </p:sp>
    </p:spTree>
    <p:extLst>
      <p:ext uri="{BB962C8B-B14F-4D97-AF65-F5344CB8AC3E}">
        <p14:creationId xmlns:p14="http://schemas.microsoft.com/office/powerpoint/2010/main" val="3798206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8141115-161F-40E4-85E1-8E5EC67E247F}"/>
              </a:ext>
            </a:extLst>
          </p:cNvPr>
          <p:cNvSpPr txBox="1">
            <a:spLocks/>
          </p:cNvSpPr>
          <p:nvPr/>
        </p:nvSpPr>
        <p:spPr>
          <a:xfrm>
            <a:off x="0" y="24408"/>
            <a:ext cx="12192000" cy="2536684"/>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4800" b="1" kern="1200">
                <a:solidFill>
                  <a:schemeClr val="tx1"/>
                </a:solidFill>
                <a:latin typeface="Calibri" panose="020F0502020204030204" pitchFamily="34" charset="0"/>
                <a:ea typeface="+mj-ea"/>
                <a:cs typeface="Calibri" panose="020F0502020204030204" pitchFamily="34" charset="0"/>
              </a:defRPr>
            </a:lvl1pPr>
          </a:lstStyle>
          <a:p>
            <a:r>
              <a:rPr lang="en-US" altLang="zh-CN" sz="5200" dirty="0">
                <a:ea typeface="SimHei" panose="02010609060101010101" pitchFamily="49" charset="-122"/>
              </a:rPr>
              <a:t>Privacy as a Resource </a:t>
            </a:r>
          </a:p>
          <a:p>
            <a:r>
              <a:rPr lang="en-US" altLang="zh-CN" sz="5200" dirty="0">
                <a:ea typeface="SimHei" panose="02010609060101010101" pitchFamily="49" charset="-122"/>
              </a:rPr>
              <a:t>in Differentially Private Federated Learning</a:t>
            </a:r>
          </a:p>
        </p:txBody>
      </p:sp>
      <p:pic>
        <p:nvPicPr>
          <p:cNvPr id="12" name="图片 11">
            <a:extLst>
              <a:ext uri="{FF2B5EF4-FFF2-40B4-BE49-F238E27FC236}">
                <a16:creationId xmlns:a16="http://schemas.microsoft.com/office/drawing/2014/main" id="{FCA7B67D-F524-4227-AF31-1483C5A73889}"/>
              </a:ext>
            </a:extLst>
          </p:cNvPr>
          <p:cNvPicPr>
            <a:picLocks noChangeAspect="1"/>
          </p:cNvPicPr>
          <p:nvPr/>
        </p:nvPicPr>
        <p:blipFill>
          <a:blip r:embed="rId3"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712269" y="252618"/>
            <a:ext cx="1155068" cy="1155068"/>
          </a:xfrm>
          <a:prstGeom prst="rect">
            <a:avLst/>
          </a:prstGeom>
        </p:spPr>
      </p:pic>
      <p:sp>
        <p:nvSpPr>
          <p:cNvPr id="15" name="矩形 14">
            <a:extLst>
              <a:ext uri="{FF2B5EF4-FFF2-40B4-BE49-F238E27FC236}">
                <a16:creationId xmlns:a16="http://schemas.microsoft.com/office/drawing/2014/main" id="{06D982E3-FA6F-44D7-86CB-F6634AB2ED71}"/>
              </a:ext>
            </a:extLst>
          </p:cNvPr>
          <p:cNvSpPr/>
          <p:nvPr/>
        </p:nvSpPr>
        <p:spPr>
          <a:xfrm>
            <a:off x="1867337" y="1075320"/>
            <a:ext cx="3384966" cy="276999"/>
          </a:xfrm>
          <a:prstGeom prst="rect">
            <a:avLst/>
          </a:prstGeom>
        </p:spPr>
        <p:txBody>
          <a:bodyPr wrap="none">
            <a:spAutoFit/>
          </a:bodyPr>
          <a:lstStyle/>
          <a:p>
            <a:r>
              <a:rPr lang="en-US" altLang="zh-CN" sz="1200" dirty="0">
                <a:solidFill>
                  <a:schemeClr val="bg1"/>
                </a:solidFill>
                <a:latin typeface="Calibri" panose="020F0502020204030204" pitchFamily="34" charset="0"/>
                <a:cs typeface="Calibri" panose="020F0502020204030204" pitchFamily="34" charset="0"/>
              </a:rPr>
              <a:t>Beijing University of Posts and Telecommunications</a:t>
            </a:r>
            <a:endParaRPr lang="zh-CN" altLang="en-US" sz="1200" dirty="0">
              <a:solidFill>
                <a:schemeClr val="bg1"/>
              </a:solidFill>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4FEE7FBE-99FD-4878-BA77-D8F2C505F53A}"/>
              </a:ext>
            </a:extLst>
          </p:cNvPr>
          <p:cNvSpPr txBox="1"/>
          <p:nvPr/>
        </p:nvSpPr>
        <p:spPr>
          <a:xfrm>
            <a:off x="4686749" y="3429000"/>
            <a:ext cx="2818502" cy="1754326"/>
          </a:xfrm>
          <a:prstGeom prst="rect">
            <a:avLst/>
          </a:prstGeom>
          <a:noFill/>
        </p:spPr>
        <p:txBody>
          <a:bodyPr wrap="square" rtlCol="0">
            <a:spAutoFit/>
          </a:bodyPr>
          <a:lstStyle/>
          <a:p>
            <a:pPr marL="571500" indent="-571500">
              <a:buFont typeface="Wingdings" panose="05000000000000000000" pitchFamily="2" charset="2"/>
              <a:buChar char="Ø"/>
            </a:pPr>
            <a:r>
              <a:rPr lang="en-US" altLang="zh-CN" sz="3600" dirty="0">
                <a:latin typeface="Calibri" panose="020F0502020204030204" pitchFamily="34" charset="0"/>
                <a:cs typeface="Calibri" panose="020F0502020204030204" pitchFamily="34" charset="0"/>
              </a:rPr>
              <a:t>Motivation</a:t>
            </a:r>
          </a:p>
          <a:p>
            <a:pPr marL="571500" indent="-571500">
              <a:buFont typeface="Wingdings" panose="05000000000000000000" pitchFamily="2" charset="2"/>
              <a:buChar char="Ø"/>
            </a:pPr>
            <a:r>
              <a:rPr lang="en-US" altLang="zh-CN" sz="3600" dirty="0">
                <a:latin typeface="Calibri" panose="020F0502020204030204" pitchFamily="34" charset="0"/>
                <a:cs typeface="Calibri" panose="020F0502020204030204" pitchFamily="34" charset="0"/>
              </a:rPr>
              <a:t>Design</a:t>
            </a:r>
          </a:p>
          <a:p>
            <a:pPr marL="571500" indent="-571500">
              <a:buFont typeface="Wingdings" panose="05000000000000000000" pitchFamily="2" charset="2"/>
              <a:buChar char="Ø"/>
            </a:pPr>
            <a:r>
              <a:rPr lang="en-US" altLang="zh-CN" sz="3600" dirty="0">
                <a:latin typeface="Calibri" panose="020F0502020204030204" pitchFamily="34" charset="0"/>
                <a:cs typeface="Calibri" panose="020F0502020204030204" pitchFamily="34" charset="0"/>
              </a:rPr>
              <a:t>Evaluation</a:t>
            </a:r>
            <a:endParaRPr lang="zh-CN" alt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8044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4C7F9-9A78-46B7-BBB9-9D99F9599072}"/>
              </a:ext>
            </a:extLst>
          </p:cNvPr>
          <p:cNvSpPr>
            <a:spLocks noGrp="1"/>
          </p:cNvSpPr>
          <p:nvPr>
            <p:ph type="title"/>
          </p:nvPr>
        </p:nvSpPr>
        <p:spPr/>
        <p:txBody>
          <a:bodyPr/>
          <a:lstStyle/>
          <a:p>
            <a:r>
              <a:rPr lang="en-US" altLang="zh-CN" sz="3600" dirty="0"/>
              <a:t>Evaluation</a:t>
            </a:r>
            <a:endParaRPr lang="zh-CN" altLang="en-US" sz="3600" dirty="0"/>
          </a:p>
        </p:txBody>
      </p:sp>
      <p:sp>
        <p:nvSpPr>
          <p:cNvPr id="3" name="文本框 2">
            <a:extLst>
              <a:ext uri="{FF2B5EF4-FFF2-40B4-BE49-F238E27FC236}">
                <a16:creationId xmlns:a16="http://schemas.microsoft.com/office/drawing/2014/main" id="{3E89C26F-0686-4E2F-AFEB-761B09DD9B7A}"/>
              </a:ext>
            </a:extLst>
          </p:cNvPr>
          <p:cNvSpPr txBox="1"/>
          <p:nvPr/>
        </p:nvSpPr>
        <p:spPr>
          <a:xfrm>
            <a:off x="230244" y="1091157"/>
            <a:ext cx="5949175" cy="584775"/>
          </a:xfrm>
          <a:prstGeom prst="rect">
            <a:avLst/>
          </a:prstGeom>
          <a:noFill/>
        </p:spPr>
        <p:txBody>
          <a:bodyPr wrap="square" rtlCol="0">
            <a:spAutoFit/>
          </a:bodyPr>
          <a:lstStyle/>
          <a:p>
            <a:r>
              <a:rPr lang="en-US" altLang="zh-CN" sz="3200" dirty="0"/>
              <a:t>End-to-end performance</a:t>
            </a:r>
          </a:p>
        </p:txBody>
      </p:sp>
      <p:pic>
        <p:nvPicPr>
          <p:cNvPr id="9" name="图片 8">
            <a:extLst>
              <a:ext uri="{FF2B5EF4-FFF2-40B4-BE49-F238E27FC236}">
                <a16:creationId xmlns:a16="http://schemas.microsoft.com/office/drawing/2014/main" id="{CCAAB872-2629-4D44-BA50-3F6B2B4BE53C}"/>
              </a:ext>
            </a:extLst>
          </p:cNvPr>
          <p:cNvPicPr>
            <a:picLocks noChangeAspect="1"/>
          </p:cNvPicPr>
          <p:nvPr/>
        </p:nvPicPr>
        <p:blipFill>
          <a:blip r:embed="rId3"/>
          <a:stretch>
            <a:fillRect/>
          </a:stretch>
        </p:blipFill>
        <p:spPr>
          <a:xfrm>
            <a:off x="838200" y="2041772"/>
            <a:ext cx="4942070" cy="3429000"/>
          </a:xfrm>
          <a:prstGeom prst="rect">
            <a:avLst/>
          </a:prstGeom>
        </p:spPr>
      </p:pic>
      <p:pic>
        <p:nvPicPr>
          <p:cNvPr id="10" name="图片 9">
            <a:extLst>
              <a:ext uri="{FF2B5EF4-FFF2-40B4-BE49-F238E27FC236}">
                <a16:creationId xmlns:a16="http://schemas.microsoft.com/office/drawing/2014/main" id="{B543B12E-69D0-4AA3-B930-7C5658CF9C5F}"/>
              </a:ext>
            </a:extLst>
          </p:cNvPr>
          <p:cNvPicPr>
            <a:picLocks noChangeAspect="1"/>
          </p:cNvPicPr>
          <p:nvPr/>
        </p:nvPicPr>
        <p:blipFill>
          <a:blip r:embed="rId4"/>
          <a:stretch>
            <a:fillRect/>
          </a:stretch>
        </p:blipFill>
        <p:spPr>
          <a:xfrm>
            <a:off x="6287166" y="1896111"/>
            <a:ext cx="4958248" cy="3574661"/>
          </a:xfrm>
          <a:prstGeom prst="rect">
            <a:avLst/>
          </a:prstGeom>
        </p:spPr>
      </p:pic>
      <p:sp>
        <p:nvSpPr>
          <p:cNvPr id="11" name="文本框 10">
            <a:extLst>
              <a:ext uri="{FF2B5EF4-FFF2-40B4-BE49-F238E27FC236}">
                <a16:creationId xmlns:a16="http://schemas.microsoft.com/office/drawing/2014/main" id="{634DE699-A097-445B-9536-FCA44BBF5490}"/>
              </a:ext>
            </a:extLst>
          </p:cNvPr>
          <p:cNvSpPr txBox="1"/>
          <p:nvPr/>
        </p:nvSpPr>
        <p:spPr>
          <a:xfrm>
            <a:off x="978994" y="5580103"/>
            <a:ext cx="5200426" cy="523220"/>
          </a:xfrm>
          <a:prstGeom prst="rect">
            <a:avLst/>
          </a:prstGeom>
          <a:noFill/>
        </p:spPr>
        <p:txBody>
          <a:bodyPr wrap="square" rtlCol="0">
            <a:spAutoFit/>
          </a:bodyPr>
          <a:lstStyle/>
          <a:p>
            <a:r>
              <a:rPr lang="en-US" altLang="zh-CN" sz="2800" dirty="0"/>
              <a:t>(a) Increase complete jobs (</a:t>
            </a:r>
            <a:r>
              <a:rPr lang="en-US" altLang="zh-CN" sz="2800" dirty="0">
                <a:solidFill>
                  <a:srgbClr val="FF0000"/>
                </a:solidFill>
              </a:rPr>
              <a:t>2×</a:t>
            </a:r>
            <a:r>
              <a:rPr lang="en-US" altLang="zh-CN" sz="2800" dirty="0"/>
              <a:t>)</a:t>
            </a:r>
          </a:p>
        </p:txBody>
      </p:sp>
      <p:sp>
        <p:nvSpPr>
          <p:cNvPr id="12" name="文本框 11">
            <a:extLst>
              <a:ext uri="{FF2B5EF4-FFF2-40B4-BE49-F238E27FC236}">
                <a16:creationId xmlns:a16="http://schemas.microsoft.com/office/drawing/2014/main" id="{851FBB0C-C172-41C2-AC2D-439692FCF03F}"/>
              </a:ext>
            </a:extLst>
          </p:cNvPr>
          <p:cNvSpPr txBox="1"/>
          <p:nvPr/>
        </p:nvSpPr>
        <p:spPr>
          <a:xfrm>
            <a:off x="6287166" y="5580103"/>
            <a:ext cx="5200426" cy="523220"/>
          </a:xfrm>
          <a:prstGeom prst="rect">
            <a:avLst/>
          </a:prstGeom>
          <a:noFill/>
        </p:spPr>
        <p:txBody>
          <a:bodyPr wrap="square" rtlCol="0">
            <a:spAutoFit/>
          </a:bodyPr>
          <a:lstStyle/>
          <a:p>
            <a:r>
              <a:rPr lang="en-US" altLang="zh-CN" sz="2800" dirty="0"/>
              <a:t>(b) Reduce violation rate (</a:t>
            </a:r>
            <a:r>
              <a:rPr lang="en-US" altLang="zh-CN" sz="2800" dirty="0">
                <a:solidFill>
                  <a:srgbClr val="FF0000"/>
                </a:solidFill>
              </a:rPr>
              <a:t>55%</a:t>
            </a:r>
            <a:r>
              <a:rPr lang="en-US" altLang="zh-CN" sz="2800" dirty="0"/>
              <a:t>)</a:t>
            </a:r>
          </a:p>
        </p:txBody>
      </p:sp>
      <p:sp>
        <p:nvSpPr>
          <p:cNvPr id="13" name="矩形 12">
            <a:extLst>
              <a:ext uri="{FF2B5EF4-FFF2-40B4-BE49-F238E27FC236}">
                <a16:creationId xmlns:a16="http://schemas.microsoft.com/office/drawing/2014/main" id="{9ABE2648-A0D5-446B-92C1-35A9E5EE67BA}"/>
              </a:ext>
            </a:extLst>
          </p:cNvPr>
          <p:cNvSpPr/>
          <p:nvPr/>
        </p:nvSpPr>
        <p:spPr>
          <a:xfrm>
            <a:off x="971992" y="6207795"/>
            <a:ext cx="10515600" cy="523220"/>
          </a:xfrm>
          <a:prstGeom prst="rect">
            <a:avLst/>
          </a:prstGeom>
        </p:spPr>
        <p:txBody>
          <a:bodyPr wrap="square">
            <a:spAutoFit/>
          </a:bodyPr>
          <a:lstStyle/>
          <a:p>
            <a:r>
              <a:rPr lang="en-US" altLang="zh-CN" sz="2800" dirty="0"/>
              <a:t>O</a:t>
            </a:r>
            <a:r>
              <a:rPr lang="zh-CN" altLang="en-US" sz="2800" dirty="0"/>
              <a:t>ur algorithm achieve</a:t>
            </a:r>
            <a:r>
              <a:rPr lang="en-US" altLang="zh-CN" sz="2800" dirty="0"/>
              <a:t>s</a:t>
            </a:r>
            <a:r>
              <a:rPr lang="zh-CN" altLang="en-US" sz="2800" dirty="0"/>
              <a:t> </a:t>
            </a:r>
            <a:r>
              <a:rPr lang="zh-CN" altLang="en-US" sz="2800" dirty="0">
                <a:solidFill>
                  <a:srgbClr val="FF0000"/>
                </a:solidFill>
              </a:rPr>
              <a:t>more complete jobs with a lower violation rate</a:t>
            </a:r>
            <a:r>
              <a:rPr lang="zh-CN" altLang="en-US" sz="2800" dirty="0"/>
              <a:t>.</a:t>
            </a:r>
          </a:p>
        </p:txBody>
      </p:sp>
    </p:spTree>
    <p:extLst>
      <p:ext uri="{BB962C8B-B14F-4D97-AF65-F5344CB8AC3E}">
        <p14:creationId xmlns:p14="http://schemas.microsoft.com/office/powerpoint/2010/main" val="2230688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4C7F9-9A78-46B7-BBB9-9D99F9599072}"/>
              </a:ext>
            </a:extLst>
          </p:cNvPr>
          <p:cNvSpPr>
            <a:spLocks noGrp="1"/>
          </p:cNvSpPr>
          <p:nvPr>
            <p:ph type="title"/>
          </p:nvPr>
        </p:nvSpPr>
        <p:spPr/>
        <p:txBody>
          <a:bodyPr/>
          <a:lstStyle/>
          <a:p>
            <a:r>
              <a:rPr lang="en-US" altLang="zh-CN" sz="3600" dirty="0"/>
              <a:t>Evaluation</a:t>
            </a:r>
            <a:endParaRPr lang="zh-CN" altLang="en-US" sz="3600" dirty="0"/>
          </a:p>
        </p:txBody>
      </p:sp>
      <p:sp>
        <p:nvSpPr>
          <p:cNvPr id="3" name="文本框 2">
            <a:extLst>
              <a:ext uri="{FF2B5EF4-FFF2-40B4-BE49-F238E27FC236}">
                <a16:creationId xmlns:a16="http://schemas.microsoft.com/office/drawing/2014/main" id="{3E89C26F-0686-4E2F-AFEB-761B09DD9B7A}"/>
              </a:ext>
            </a:extLst>
          </p:cNvPr>
          <p:cNvSpPr txBox="1"/>
          <p:nvPr/>
        </p:nvSpPr>
        <p:spPr>
          <a:xfrm>
            <a:off x="230244" y="1091157"/>
            <a:ext cx="11123556" cy="584775"/>
          </a:xfrm>
          <a:prstGeom prst="rect">
            <a:avLst/>
          </a:prstGeom>
          <a:noFill/>
        </p:spPr>
        <p:txBody>
          <a:bodyPr wrap="square" rtlCol="0">
            <a:spAutoFit/>
          </a:bodyPr>
          <a:lstStyle/>
          <a:p>
            <a:r>
              <a:rPr lang="en-US" altLang="zh-CN" sz="3200" dirty="0"/>
              <a:t>Sensitivity analysis:</a:t>
            </a:r>
            <a:r>
              <a:rPr lang="zh-CN" altLang="en-US" sz="3200" dirty="0"/>
              <a:t> </a:t>
            </a:r>
            <a:r>
              <a:rPr lang="en-US" altLang="zh-CN" sz="3200" dirty="0"/>
              <a:t>Impact of Time-blocks Selection Rate</a:t>
            </a:r>
          </a:p>
        </p:txBody>
      </p:sp>
      <p:sp>
        <p:nvSpPr>
          <p:cNvPr id="11" name="文本框 10">
            <a:extLst>
              <a:ext uri="{FF2B5EF4-FFF2-40B4-BE49-F238E27FC236}">
                <a16:creationId xmlns:a16="http://schemas.microsoft.com/office/drawing/2014/main" id="{634DE699-A097-445B-9536-FCA44BBF5490}"/>
              </a:ext>
            </a:extLst>
          </p:cNvPr>
          <p:cNvSpPr txBox="1"/>
          <p:nvPr/>
        </p:nvSpPr>
        <p:spPr>
          <a:xfrm>
            <a:off x="6096000" y="2391845"/>
            <a:ext cx="6095999" cy="3046988"/>
          </a:xfrm>
          <a:prstGeom prst="rect">
            <a:avLst/>
          </a:prstGeom>
          <a:noFill/>
        </p:spPr>
        <p:txBody>
          <a:bodyPr wrap="square" rtlCol="0">
            <a:spAutoFit/>
          </a:bodyPr>
          <a:lstStyle/>
          <a:p>
            <a:r>
              <a:rPr lang="en-US" altLang="zh-CN" sz="2400" dirty="0">
                <a:solidFill>
                  <a:srgbClr val="FF0000"/>
                </a:solidFill>
              </a:rPr>
              <a:t>(1) Trade-off</a:t>
            </a:r>
            <a:r>
              <a:rPr lang="en-US" altLang="zh-CN" sz="2400" dirty="0"/>
              <a:t> between the two metrics: </a:t>
            </a:r>
          </a:p>
          <a:p>
            <a:r>
              <a:rPr lang="en-US" altLang="zh-CN" sz="2400" dirty="0"/>
              <a:t>        higher bar and lower line</a:t>
            </a:r>
          </a:p>
          <a:p>
            <a:pPr marL="457200" indent="-457200">
              <a:buAutoNum type="arabicParenBoth" startAt="2"/>
            </a:pPr>
            <a:r>
              <a:rPr lang="en-US" altLang="zh-CN" sz="2400" dirty="0">
                <a:solidFill>
                  <a:srgbClr val="FF0000"/>
                </a:solidFill>
              </a:rPr>
              <a:t>Fewer selected time-blocks </a:t>
            </a:r>
            <a:r>
              <a:rPr lang="en-US" altLang="zh-CN" sz="2400" dirty="0"/>
              <a:t>attributes more complete jobs with lower violation rate</a:t>
            </a:r>
            <a:r>
              <a:rPr lang="zh-CN" altLang="en-US" sz="2400" dirty="0"/>
              <a:t> </a:t>
            </a:r>
            <a:endParaRPr lang="en-US" altLang="zh-CN" sz="2400" dirty="0"/>
          </a:p>
          <a:p>
            <a:pPr marL="457200" indent="-457200">
              <a:buAutoNum type="arabicParenBoth" startAt="2"/>
            </a:pPr>
            <a:r>
              <a:rPr lang="en-US" altLang="zh-CN" sz="2400" dirty="0"/>
              <a:t>Rationale: ours </a:t>
            </a:r>
            <a:r>
              <a:rPr lang="en-US" altLang="zh-CN" sz="2400" dirty="0">
                <a:solidFill>
                  <a:srgbClr val="FF0000"/>
                </a:solidFill>
              </a:rPr>
              <a:t>fine-grained block sampling </a:t>
            </a:r>
            <a:r>
              <a:rPr lang="en-US" altLang="zh-CN" sz="2400" dirty="0"/>
              <a:t>strategy allows the model to be trained by more samples at a lower expense of privacy budget.</a:t>
            </a:r>
          </a:p>
        </p:txBody>
      </p:sp>
      <p:pic>
        <p:nvPicPr>
          <p:cNvPr id="4" name="图片 3">
            <a:extLst>
              <a:ext uri="{FF2B5EF4-FFF2-40B4-BE49-F238E27FC236}">
                <a16:creationId xmlns:a16="http://schemas.microsoft.com/office/drawing/2014/main" id="{2243C5EF-F356-4B52-8299-95AB9DF16E90}"/>
              </a:ext>
            </a:extLst>
          </p:cNvPr>
          <p:cNvPicPr>
            <a:picLocks noChangeAspect="1"/>
          </p:cNvPicPr>
          <p:nvPr/>
        </p:nvPicPr>
        <p:blipFill>
          <a:blip r:embed="rId3"/>
          <a:stretch>
            <a:fillRect/>
          </a:stretch>
        </p:blipFill>
        <p:spPr>
          <a:xfrm>
            <a:off x="230244" y="2252246"/>
            <a:ext cx="5627283" cy="3715037"/>
          </a:xfrm>
          <a:prstGeom prst="rect">
            <a:avLst/>
          </a:prstGeom>
        </p:spPr>
      </p:pic>
      <p:sp>
        <p:nvSpPr>
          <p:cNvPr id="5" name="矩形 4">
            <a:extLst>
              <a:ext uri="{FF2B5EF4-FFF2-40B4-BE49-F238E27FC236}">
                <a16:creationId xmlns:a16="http://schemas.microsoft.com/office/drawing/2014/main" id="{42622499-E708-40EA-B0C2-C4F98F71D6F9}"/>
              </a:ext>
            </a:extLst>
          </p:cNvPr>
          <p:cNvSpPr/>
          <p:nvPr/>
        </p:nvSpPr>
        <p:spPr>
          <a:xfrm>
            <a:off x="855743" y="2252246"/>
            <a:ext cx="933650" cy="2791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3A16D31-ECB4-411B-9549-FB13D7E3AB07}"/>
              </a:ext>
            </a:extLst>
          </p:cNvPr>
          <p:cNvSpPr/>
          <p:nvPr/>
        </p:nvSpPr>
        <p:spPr>
          <a:xfrm>
            <a:off x="3111261" y="2265047"/>
            <a:ext cx="933650" cy="2791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1789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4C7F9-9A78-46B7-BBB9-9D99F9599072}"/>
              </a:ext>
            </a:extLst>
          </p:cNvPr>
          <p:cNvSpPr>
            <a:spLocks noGrp="1"/>
          </p:cNvSpPr>
          <p:nvPr>
            <p:ph type="title"/>
          </p:nvPr>
        </p:nvSpPr>
        <p:spPr/>
        <p:txBody>
          <a:bodyPr/>
          <a:lstStyle/>
          <a:p>
            <a:r>
              <a:rPr lang="en-US" altLang="zh-CN" sz="3600" dirty="0"/>
              <a:t>Evaluation</a:t>
            </a:r>
            <a:endParaRPr lang="zh-CN" altLang="en-US" sz="3600" dirty="0"/>
          </a:p>
        </p:txBody>
      </p:sp>
      <p:sp>
        <p:nvSpPr>
          <p:cNvPr id="3" name="文本框 2">
            <a:extLst>
              <a:ext uri="{FF2B5EF4-FFF2-40B4-BE49-F238E27FC236}">
                <a16:creationId xmlns:a16="http://schemas.microsoft.com/office/drawing/2014/main" id="{3E89C26F-0686-4E2F-AFEB-761B09DD9B7A}"/>
              </a:ext>
            </a:extLst>
          </p:cNvPr>
          <p:cNvSpPr txBox="1"/>
          <p:nvPr/>
        </p:nvSpPr>
        <p:spPr>
          <a:xfrm>
            <a:off x="230244" y="1091157"/>
            <a:ext cx="11123556" cy="584775"/>
          </a:xfrm>
          <a:prstGeom prst="rect">
            <a:avLst/>
          </a:prstGeom>
          <a:noFill/>
        </p:spPr>
        <p:txBody>
          <a:bodyPr wrap="square" rtlCol="0">
            <a:spAutoFit/>
          </a:bodyPr>
          <a:lstStyle/>
          <a:p>
            <a:r>
              <a:rPr lang="en-US" altLang="zh-CN" sz="3200" dirty="0"/>
              <a:t>Ablation Results:</a:t>
            </a:r>
            <a:r>
              <a:rPr lang="zh-CN" altLang="en-US" sz="3200" dirty="0"/>
              <a:t> </a:t>
            </a:r>
            <a:r>
              <a:rPr lang="en-US" altLang="zh-CN" sz="3200" dirty="0"/>
              <a:t>AaR’s unlock and best-effort design</a:t>
            </a:r>
          </a:p>
        </p:txBody>
      </p:sp>
      <p:sp>
        <p:nvSpPr>
          <p:cNvPr id="11" name="文本框 10">
            <a:extLst>
              <a:ext uri="{FF2B5EF4-FFF2-40B4-BE49-F238E27FC236}">
                <a16:creationId xmlns:a16="http://schemas.microsoft.com/office/drawing/2014/main" id="{634DE699-A097-445B-9536-FCA44BBF5490}"/>
              </a:ext>
            </a:extLst>
          </p:cNvPr>
          <p:cNvSpPr txBox="1"/>
          <p:nvPr/>
        </p:nvSpPr>
        <p:spPr>
          <a:xfrm>
            <a:off x="6213557" y="3394733"/>
            <a:ext cx="6095999" cy="1200329"/>
          </a:xfrm>
          <a:prstGeom prst="rect">
            <a:avLst/>
          </a:prstGeom>
          <a:noFill/>
        </p:spPr>
        <p:txBody>
          <a:bodyPr wrap="square" rtlCol="0">
            <a:spAutoFit/>
          </a:bodyPr>
          <a:lstStyle/>
          <a:p>
            <a:pPr marL="457200" indent="-457200">
              <a:buAutoNum type="arabicParenBoth"/>
            </a:pPr>
            <a:r>
              <a:rPr lang="en-US" altLang="zh-CN" sz="2400" dirty="0"/>
              <a:t>They both outperform SJF and FCFS</a:t>
            </a:r>
          </a:p>
          <a:p>
            <a:pPr marL="457200" indent="-457200">
              <a:buAutoNum type="arabicParenBoth"/>
            </a:pPr>
            <a:r>
              <a:rPr lang="en-US" altLang="zh-CN" sz="2400" dirty="0"/>
              <a:t>But, 20% and 16% less than ours with they both enabled</a:t>
            </a:r>
          </a:p>
        </p:txBody>
      </p:sp>
      <p:pic>
        <p:nvPicPr>
          <p:cNvPr id="7" name="图片 6">
            <a:extLst>
              <a:ext uri="{FF2B5EF4-FFF2-40B4-BE49-F238E27FC236}">
                <a16:creationId xmlns:a16="http://schemas.microsoft.com/office/drawing/2014/main" id="{4F6ED663-E856-4170-BA0D-DCF97AD9E3A0}"/>
              </a:ext>
            </a:extLst>
          </p:cNvPr>
          <p:cNvPicPr>
            <a:picLocks noChangeAspect="1"/>
          </p:cNvPicPr>
          <p:nvPr/>
        </p:nvPicPr>
        <p:blipFill>
          <a:blip r:embed="rId3"/>
          <a:stretch>
            <a:fillRect/>
          </a:stretch>
        </p:blipFill>
        <p:spPr>
          <a:xfrm>
            <a:off x="419568" y="2002931"/>
            <a:ext cx="5558877" cy="3796749"/>
          </a:xfrm>
          <a:prstGeom prst="rect">
            <a:avLst/>
          </a:prstGeom>
        </p:spPr>
      </p:pic>
      <p:sp>
        <p:nvSpPr>
          <p:cNvPr id="13" name="矩形 12">
            <a:extLst>
              <a:ext uri="{FF2B5EF4-FFF2-40B4-BE49-F238E27FC236}">
                <a16:creationId xmlns:a16="http://schemas.microsoft.com/office/drawing/2014/main" id="{43A16D31-ECB4-411B-9549-FB13D7E3AB07}"/>
              </a:ext>
            </a:extLst>
          </p:cNvPr>
          <p:cNvSpPr/>
          <p:nvPr/>
        </p:nvSpPr>
        <p:spPr>
          <a:xfrm>
            <a:off x="1977886" y="2882348"/>
            <a:ext cx="690199" cy="25564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BE14AEE-E107-4A7E-B82E-55D83BC83BDB}"/>
              </a:ext>
            </a:extLst>
          </p:cNvPr>
          <p:cNvSpPr/>
          <p:nvPr/>
        </p:nvSpPr>
        <p:spPr>
          <a:xfrm>
            <a:off x="2675796" y="2882347"/>
            <a:ext cx="1120952" cy="25564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504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8141115-161F-40E4-85E1-8E5EC67E247F}"/>
              </a:ext>
            </a:extLst>
          </p:cNvPr>
          <p:cNvSpPr txBox="1">
            <a:spLocks/>
          </p:cNvSpPr>
          <p:nvPr/>
        </p:nvSpPr>
        <p:spPr>
          <a:xfrm>
            <a:off x="0" y="392106"/>
            <a:ext cx="12192000" cy="2022364"/>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4800" b="1" kern="1200">
                <a:solidFill>
                  <a:schemeClr val="tx1"/>
                </a:solidFill>
                <a:latin typeface="Calibri" panose="020F0502020204030204" pitchFamily="34" charset="0"/>
                <a:ea typeface="+mj-ea"/>
                <a:cs typeface="Calibri" panose="020F0502020204030204" pitchFamily="34" charset="0"/>
              </a:defRPr>
            </a:lvl1pPr>
          </a:lstStyle>
          <a:p>
            <a:r>
              <a:rPr lang="en-US" altLang="zh-CN" dirty="0">
                <a:ea typeface="SimHei" panose="02010609060101010101" pitchFamily="49" charset="-122"/>
              </a:rPr>
              <a:t>FLScheduler: Privacy is also a resource that needs to be well scheduled</a:t>
            </a:r>
          </a:p>
        </p:txBody>
      </p:sp>
      <p:pic>
        <p:nvPicPr>
          <p:cNvPr id="14" name="图片 13">
            <a:extLst>
              <a:ext uri="{FF2B5EF4-FFF2-40B4-BE49-F238E27FC236}">
                <a16:creationId xmlns:a16="http://schemas.microsoft.com/office/drawing/2014/main" id="{0DA4C72C-2264-40F3-9E02-85ED770352D6}"/>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8812860" y="5762287"/>
            <a:ext cx="2855579" cy="684000"/>
          </a:xfrm>
          <a:prstGeom prst="rect">
            <a:avLst/>
          </a:prstGeom>
          <a:solidFill>
            <a:schemeClr val="tx1"/>
          </a:solidFill>
        </p:spPr>
      </p:pic>
      <p:sp>
        <p:nvSpPr>
          <p:cNvPr id="15" name="矩形 14">
            <a:extLst>
              <a:ext uri="{FF2B5EF4-FFF2-40B4-BE49-F238E27FC236}">
                <a16:creationId xmlns:a16="http://schemas.microsoft.com/office/drawing/2014/main" id="{06D982E3-FA6F-44D7-86CB-F6634AB2ED71}"/>
              </a:ext>
            </a:extLst>
          </p:cNvPr>
          <p:cNvSpPr/>
          <p:nvPr/>
        </p:nvSpPr>
        <p:spPr>
          <a:xfrm>
            <a:off x="8567480" y="6446287"/>
            <a:ext cx="3384966" cy="276999"/>
          </a:xfrm>
          <a:prstGeom prst="rect">
            <a:avLst/>
          </a:prstGeom>
          <a:solidFill>
            <a:schemeClr val="tx1"/>
          </a:solidFill>
        </p:spPr>
        <p:txBody>
          <a:bodyPr wrap="none">
            <a:spAutoFit/>
          </a:bodyPr>
          <a:lstStyle/>
          <a:p>
            <a:r>
              <a:rPr lang="en-US" altLang="zh-CN" sz="1200" dirty="0">
                <a:solidFill>
                  <a:schemeClr val="bg1"/>
                </a:solidFill>
                <a:latin typeface="Calibri" panose="020F0502020204030204" pitchFamily="34" charset="0"/>
                <a:cs typeface="Calibri" panose="020F0502020204030204" pitchFamily="34" charset="0"/>
              </a:rPr>
              <a:t>Beijing University of Posts and Telecommunications</a:t>
            </a:r>
            <a:endParaRPr lang="zh-CN" altLang="en-US" sz="1200" dirty="0">
              <a:solidFill>
                <a:schemeClr val="bg1"/>
              </a:solidFill>
              <a:latin typeface="Calibri" panose="020F0502020204030204" pitchFamily="34" charset="0"/>
              <a:cs typeface="Calibri" panose="020F0502020204030204" pitchFamily="34" charset="0"/>
            </a:endParaRPr>
          </a:p>
        </p:txBody>
      </p:sp>
      <p:sp>
        <p:nvSpPr>
          <p:cNvPr id="2" name="文本框 1">
            <a:extLst>
              <a:ext uri="{FF2B5EF4-FFF2-40B4-BE49-F238E27FC236}">
                <a16:creationId xmlns:a16="http://schemas.microsoft.com/office/drawing/2014/main" id="{9E6D5339-2BF2-4F18-A625-126487F4865F}"/>
              </a:ext>
            </a:extLst>
          </p:cNvPr>
          <p:cNvSpPr txBox="1"/>
          <p:nvPr/>
        </p:nvSpPr>
        <p:spPr>
          <a:xfrm>
            <a:off x="2695074" y="2502568"/>
            <a:ext cx="7552623" cy="830997"/>
          </a:xfrm>
          <a:prstGeom prst="rect">
            <a:avLst/>
          </a:prstGeom>
          <a:noFill/>
        </p:spPr>
        <p:txBody>
          <a:bodyPr wrap="square" rtlCol="0">
            <a:spAutoFit/>
          </a:bodyPr>
          <a:lstStyle/>
          <a:p>
            <a:r>
              <a:rPr lang="en-US" altLang="zh-CN" sz="2400" dirty="0"/>
              <a:t>https://github.com/UbiquitousLearning/FLScheduler</a:t>
            </a:r>
          </a:p>
          <a:p>
            <a:r>
              <a:rPr lang="en-US" altLang="zh-CN" sz="2400" dirty="0"/>
              <a:t>yuanjinliang@bupt.edu.cn</a:t>
            </a:r>
            <a:endParaRPr lang="zh-CN" altLang="en-US" sz="2400" dirty="0"/>
          </a:p>
        </p:txBody>
      </p:sp>
      <p:pic>
        <p:nvPicPr>
          <p:cNvPr id="4" name="图片 3">
            <a:extLst>
              <a:ext uri="{FF2B5EF4-FFF2-40B4-BE49-F238E27FC236}">
                <a16:creationId xmlns:a16="http://schemas.microsoft.com/office/drawing/2014/main" id="{6623580B-A382-4C59-8D10-EA0CBF902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303" y="2600432"/>
            <a:ext cx="635268" cy="635268"/>
          </a:xfrm>
          <a:prstGeom prst="rect">
            <a:avLst/>
          </a:prstGeom>
        </p:spPr>
      </p:pic>
      <p:sp>
        <p:nvSpPr>
          <p:cNvPr id="10" name="矩形 9">
            <a:extLst>
              <a:ext uri="{FF2B5EF4-FFF2-40B4-BE49-F238E27FC236}">
                <a16:creationId xmlns:a16="http://schemas.microsoft.com/office/drawing/2014/main" id="{BAB5C43C-8CA2-44E7-9AAC-F3A46F9168E7}"/>
              </a:ext>
            </a:extLst>
          </p:cNvPr>
          <p:cNvSpPr/>
          <p:nvPr/>
        </p:nvSpPr>
        <p:spPr>
          <a:xfrm>
            <a:off x="2261937" y="5762287"/>
            <a:ext cx="3323923" cy="923330"/>
          </a:xfrm>
          <a:prstGeom prst="rect">
            <a:avLst/>
          </a:prstGeom>
          <a:solidFill>
            <a:schemeClr val="bg1"/>
          </a:solid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Thank you </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13" name="矩形 12">
            <a:extLst>
              <a:ext uri="{FF2B5EF4-FFF2-40B4-BE49-F238E27FC236}">
                <a16:creationId xmlns:a16="http://schemas.microsoft.com/office/drawing/2014/main" id="{298E607B-2F0A-4F9E-B4B1-8D635CAC3C76}"/>
              </a:ext>
            </a:extLst>
          </p:cNvPr>
          <p:cNvSpPr/>
          <p:nvPr/>
        </p:nvSpPr>
        <p:spPr>
          <a:xfrm>
            <a:off x="1006444" y="4171415"/>
            <a:ext cx="2060179" cy="523220"/>
          </a:xfrm>
          <a:prstGeom prst="rect">
            <a:avLst/>
          </a:prstGeom>
        </p:spPr>
        <p:txBody>
          <a:bodyPr wrap="none">
            <a:spAutoFit/>
          </a:bodyPr>
          <a:lstStyle/>
          <a:p>
            <a:r>
              <a:rPr lang="en-US" altLang="zh-CN" sz="2800" b="1" dirty="0">
                <a:ea typeface="SimHei" panose="02010609060101010101" pitchFamily="49" charset="-122"/>
              </a:rPr>
              <a:t>FLScheduler </a:t>
            </a:r>
            <a:endParaRPr lang="zh-CN" altLang="en-US" sz="2800" b="1" dirty="0"/>
          </a:p>
        </p:txBody>
      </p:sp>
      <p:sp>
        <p:nvSpPr>
          <p:cNvPr id="16" name="左大括号 15">
            <a:extLst>
              <a:ext uri="{FF2B5EF4-FFF2-40B4-BE49-F238E27FC236}">
                <a16:creationId xmlns:a16="http://schemas.microsoft.com/office/drawing/2014/main" id="{617CC6DA-B29A-4DDD-AC35-28001D724EAD}"/>
              </a:ext>
            </a:extLst>
          </p:cNvPr>
          <p:cNvSpPr/>
          <p:nvPr/>
        </p:nvSpPr>
        <p:spPr>
          <a:xfrm>
            <a:off x="3166711" y="4014018"/>
            <a:ext cx="433137" cy="917423"/>
          </a:xfrm>
          <a:prstGeom prst="leftBrace">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D126C77-F060-4665-A160-291B002F4CFC}"/>
              </a:ext>
            </a:extLst>
          </p:cNvPr>
          <p:cNvSpPr txBox="1"/>
          <p:nvPr/>
        </p:nvSpPr>
        <p:spPr>
          <a:xfrm>
            <a:off x="3699936" y="3711228"/>
            <a:ext cx="7268616" cy="461665"/>
          </a:xfrm>
          <a:prstGeom prst="rect">
            <a:avLst/>
          </a:prstGeom>
          <a:noFill/>
        </p:spPr>
        <p:txBody>
          <a:bodyPr wrap="square" rtlCol="0">
            <a:spAutoFit/>
          </a:bodyPr>
          <a:lstStyle/>
          <a:p>
            <a:r>
              <a:rPr lang="en-US" altLang="zh-CN" sz="2400" dirty="0"/>
              <a:t>Specific time-blocks selection for cross-device FL</a:t>
            </a:r>
            <a:endParaRPr lang="zh-CN" altLang="en-US" sz="2400" dirty="0"/>
          </a:p>
        </p:txBody>
      </p:sp>
      <p:sp>
        <p:nvSpPr>
          <p:cNvPr id="20" name="文本框 19">
            <a:extLst>
              <a:ext uri="{FF2B5EF4-FFF2-40B4-BE49-F238E27FC236}">
                <a16:creationId xmlns:a16="http://schemas.microsoft.com/office/drawing/2014/main" id="{9C50B088-0C0A-4F1B-BD66-0CCD6A2352B3}"/>
              </a:ext>
            </a:extLst>
          </p:cNvPr>
          <p:cNvSpPr txBox="1"/>
          <p:nvPr/>
        </p:nvSpPr>
        <p:spPr>
          <a:xfrm>
            <a:off x="3726055" y="4730979"/>
            <a:ext cx="8226391" cy="461665"/>
          </a:xfrm>
          <a:prstGeom prst="rect">
            <a:avLst/>
          </a:prstGeom>
          <a:noFill/>
        </p:spPr>
        <p:txBody>
          <a:bodyPr wrap="square" rtlCol="0">
            <a:spAutoFit/>
          </a:bodyPr>
          <a:lstStyle/>
          <a:p>
            <a:r>
              <a:rPr lang="en-US" altLang="zh-CN" sz="2400" dirty="0"/>
              <a:t>Fine-grained privacy budget scheduling for more complete jobs</a:t>
            </a:r>
            <a:endParaRPr lang="zh-CN" altLang="en-US" sz="2400" dirty="0"/>
          </a:p>
        </p:txBody>
      </p:sp>
    </p:spTree>
    <p:extLst>
      <p:ext uri="{BB962C8B-B14F-4D97-AF65-F5344CB8AC3E}">
        <p14:creationId xmlns:p14="http://schemas.microsoft.com/office/powerpoint/2010/main" val="750199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75570-CB84-4C7D-99E7-A877CB59181C}"/>
              </a:ext>
            </a:extLst>
          </p:cNvPr>
          <p:cNvSpPr>
            <a:spLocks noGrp="1"/>
          </p:cNvSpPr>
          <p:nvPr>
            <p:ph type="title"/>
          </p:nvPr>
        </p:nvSpPr>
        <p:spPr/>
        <p:txBody>
          <a:bodyPr/>
          <a:lstStyle/>
          <a:p>
            <a:r>
              <a:rPr lang="en-US" altLang="zh-CN" sz="3600" dirty="0"/>
              <a:t>Privacy Leakage in Data-driven Mobile Applications</a:t>
            </a:r>
            <a:endParaRPr lang="zh-CN" altLang="en-US" sz="3600" dirty="0"/>
          </a:p>
        </p:txBody>
      </p:sp>
      <p:grpSp>
        <p:nvGrpSpPr>
          <p:cNvPr id="21" name="组合 20">
            <a:extLst>
              <a:ext uri="{FF2B5EF4-FFF2-40B4-BE49-F238E27FC236}">
                <a16:creationId xmlns:a16="http://schemas.microsoft.com/office/drawing/2014/main" id="{4B0D040A-63A6-4BD1-92EB-A413B0153B5F}"/>
              </a:ext>
            </a:extLst>
          </p:cNvPr>
          <p:cNvGrpSpPr/>
          <p:nvPr/>
        </p:nvGrpSpPr>
        <p:grpSpPr>
          <a:xfrm>
            <a:off x="435643" y="4632425"/>
            <a:ext cx="3735351" cy="1294251"/>
            <a:chOff x="384262" y="5193177"/>
            <a:chExt cx="3735351" cy="1294251"/>
          </a:xfrm>
        </p:grpSpPr>
        <p:grpSp>
          <p:nvGrpSpPr>
            <p:cNvPr id="5" name="组合 4">
              <a:extLst>
                <a:ext uri="{FF2B5EF4-FFF2-40B4-BE49-F238E27FC236}">
                  <a16:creationId xmlns:a16="http://schemas.microsoft.com/office/drawing/2014/main" id="{96427DE5-05E3-42E8-8C8E-AF93EAF21DFA}"/>
                </a:ext>
              </a:extLst>
            </p:cNvPr>
            <p:cNvGrpSpPr/>
            <p:nvPr/>
          </p:nvGrpSpPr>
          <p:grpSpPr>
            <a:xfrm>
              <a:off x="384262" y="5619738"/>
              <a:ext cx="3593288" cy="782644"/>
              <a:chOff x="6718434" y="3559452"/>
              <a:chExt cx="3593288" cy="782644"/>
            </a:xfrm>
          </p:grpSpPr>
          <p:pic>
            <p:nvPicPr>
              <p:cNvPr id="14" name="图形 13">
                <a:extLst>
                  <a:ext uri="{FF2B5EF4-FFF2-40B4-BE49-F238E27FC236}">
                    <a16:creationId xmlns:a16="http://schemas.microsoft.com/office/drawing/2014/main" id="{03802437-A7CC-455A-B926-846181A865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8434" y="3559452"/>
                <a:ext cx="782644" cy="782644"/>
              </a:xfrm>
              <a:prstGeom prst="rect">
                <a:avLst/>
              </a:prstGeom>
            </p:spPr>
          </p:pic>
          <p:pic>
            <p:nvPicPr>
              <p:cNvPr id="16" name="图形 15">
                <a:extLst>
                  <a:ext uri="{FF2B5EF4-FFF2-40B4-BE49-F238E27FC236}">
                    <a16:creationId xmlns:a16="http://schemas.microsoft.com/office/drawing/2014/main" id="{7228B1E8-609D-462E-9144-07161FC1D4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9781" y="3646047"/>
                <a:ext cx="609455" cy="609455"/>
              </a:xfrm>
              <a:prstGeom prst="rect">
                <a:avLst/>
              </a:prstGeom>
            </p:spPr>
          </p:pic>
          <p:pic>
            <p:nvPicPr>
              <p:cNvPr id="18" name="图形 17">
                <a:extLst>
                  <a:ext uri="{FF2B5EF4-FFF2-40B4-BE49-F238E27FC236}">
                    <a16:creationId xmlns:a16="http://schemas.microsoft.com/office/drawing/2014/main" id="{B61BA1CC-3C4F-4110-B93A-63E91EC2E3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36097" y="3559452"/>
                <a:ext cx="782644" cy="782644"/>
              </a:xfrm>
              <a:prstGeom prst="rect">
                <a:avLst/>
              </a:prstGeom>
            </p:spPr>
          </p:pic>
          <p:pic>
            <p:nvPicPr>
              <p:cNvPr id="20" name="图形 19">
                <a:extLst>
                  <a:ext uri="{FF2B5EF4-FFF2-40B4-BE49-F238E27FC236}">
                    <a16:creationId xmlns:a16="http://schemas.microsoft.com/office/drawing/2014/main" id="{8E09042B-FC49-47C9-8322-9857C8559A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87939" y="3646047"/>
                <a:ext cx="609455" cy="609455"/>
              </a:xfrm>
              <a:prstGeom prst="rect">
                <a:avLst/>
              </a:prstGeom>
            </p:spPr>
          </p:pic>
          <p:pic>
            <p:nvPicPr>
              <p:cNvPr id="22" name="图形 21">
                <a:extLst>
                  <a:ext uri="{FF2B5EF4-FFF2-40B4-BE49-F238E27FC236}">
                    <a16:creationId xmlns:a16="http://schemas.microsoft.com/office/drawing/2014/main" id="{666D7852-9D1B-4B39-8FAB-09A37A7804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57443" y="3623635"/>
                <a:ext cx="654279" cy="654279"/>
              </a:xfrm>
              <a:prstGeom prst="rect">
                <a:avLst/>
              </a:prstGeom>
            </p:spPr>
          </p:pic>
        </p:grpSp>
        <p:sp>
          <p:nvSpPr>
            <p:cNvPr id="23" name="矩形: 圆角 22">
              <a:extLst>
                <a:ext uri="{FF2B5EF4-FFF2-40B4-BE49-F238E27FC236}">
                  <a16:creationId xmlns:a16="http://schemas.microsoft.com/office/drawing/2014/main" id="{6264D9C0-E86F-4FAE-B68E-BD8AF9768BA8}"/>
                </a:ext>
              </a:extLst>
            </p:cNvPr>
            <p:cNvSpPr/>
            <p:nvPr/>
          </p:nvSpPr>
          <p:spPr>
            <a:xfrm>
              <a:off x="384262" y="5441148"/>
              <a:ext cx="3735351" cy="104628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85DF001-6F2D-487B-AB80-695403387766}"/>
                </a:ext>
              </a:extLst>
            </p:cNvPr>
            <p:cNvSpPr/>
            <p:nvPr/>
          </p:nvSpPr>
          <p:spPr>
            <a:xfrm>
              <a:off x="673769" y="5226518"/>
              <a:ext cx="2152226" cy="379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8D793A3-0134-4BC7-8BDD-B736AEFCCEBF}"/>
                </a:ext>
              </a:extLst>
            </p:cNvPr>
            <p:cNvSpPr txBox="1"/>
            <p:nvPr/>
          </p:nvSpPr>
          <p:spPr>
            <a:xfrm>
              <a:off x="599354" y="5193177"/>
              <a:ext cx="2343304" cy="461665"/>
            </a:xfrm>
            <a:prstGeom prst="rect">
              <a:avLst/>
            </a:prstGeom>
            <a:noFill/>
          </p:spPr>
          <p:txBody>
            <a:bodyPr wrap="square" rtlCol="0">
              <a:spAutoFit/>
            </a:bodyPr>
            <a:lstStyle/>
            <a:p>
              <a:r>
                <a:rPr lang="en-US" altLang="zh-CN" sz="2400" dirty="0"/>
                <a:t>Private user data</a:t>
              </a:r>
              <a:endParaRPr lang="zh-CN" altLang="en-US" sz="2400" dirty="0"/>
            </a:p>
          </p:txBody>
        </p:sp>
      </p:grpSp>
      <p:sp>
        <p:nvSpPr>
          <p:cNvPr id="26" name="矩形: 圆角 25">
            <a:extLst>
              <a:ext uri="{FF2B5EF4-FFF2-40B4-BE49-F238E27FC236}">
                <a16:creationId xmlns:a16="http://schemas.microsoft.com/office/drawing/2014/main" id="{CB70EA29-8824-4789-A550-1B3D1AE293BB}"/>
              </a:ext>
            </a:extLst>
          </p:cNvPr>
          <p:cNvSpPr/>
          <p:nvPr/>
        </p:nvSpPr>
        <p:spPr>
          <a:xfrm>
            <a:off x="435643" y="2779646"/>
            <a:ext cx="3735351" cy="162828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形 27">
            <a:extLst>
              <a:ext uri="{FF2B5EF4-FFF2-40B4-BE49-F238E27FC236}">
                <a16:creationId xmlns:a16="http://schemas.microsoft.com/office/drawing/2014/main" id="{7B26E19C-228B-43B9-B561-5C50F193B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08796" y="3106130"/>
            <a:ext cx="1630610" cy="316339"/>
          </a:xfrm>
          <a:prstGeom prst="rect">
            <a:avLst/>
          </a:prstGeom>
        </p:spPr>
      </p:pic>
      <p:pic>
        <p:nvPicPr>
          <p:cNvPr id="30" name="图形 29">
            <a:extLst>
              <a:ext uri="{FF2B5EF4-FFF2-40B4-BE49-F238E27FC236}">
                <a16:creationId xmlns:a16="http://schemas.microsoft.com/office/drawing/2014/main" id="{EC914529-A56F-4C55-A689-9FE8598339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3355" y="3059732"/>
            <a:ext cx="1305322" cy="431395"/>
          </a:xfrm>
          <a:prstGeom prst="rect">
            <a:avLst/>
          </a:prstGeom>
        </p:spPr>
      </p:pic>
      <p:pic>
        <p:nvPicPr>
          <p:cNvPr id="31" name="图形 30">
            <a:extLst>
              <a:ext uri="{FF2B5EF4-FFF2-40B4-BE49-F238E27FC236}">
                <a16:creationId xmlns:a16="http://schemas.microsoft.com/office/drawing/2014/main" id="{D2A0961A-B8B8-43CF-AEC7-A3AB01EF16A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1510" y="3561629"/>
            <a:ext cx="1530218" cy="325769"/>
          </a:xfrm>
          <a:prstGeom prst="rect">
            <a:avLst/>
          </a:prstGeom>
        </p:spPr>
      </p:pic>
      <p:sp>
        <p:nvSpPr>
          <p:cNvPr id="32" name="矩形 31">
            <a:extLst>
              <a:ext uri="{FF2B5EF4-FFF2-40B4-BE49-F238E27FC236}">
                <a16:creationId xmlns:a16="http://schemas.microsoft.com/office/drawing/2014/main" id="{85F84B7C-CDE9-4AEB-BF67-F849CA867675}"/>
              </a:ext>
            </a:extLst>
          </p:cNvPr>
          <p:cNvSpPr/>
          <p:nvPr/>
        </p:nvSpPr>
        <p:spPr>
          <a:xfrm>
            <a:off x="725150" y="2537661"/>
            <a:ext cx="2452935" cy="379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5A3CD36-5906-412C-A933-40F6612C0AE5}"/>
              </a:ext>
            </a:extLst>
          </p:cNvPr>
          <p:cNvSpPr txBox="1"/>
          <p:nvPr/>
        </p:nvSpPr>
        <p:spPr>
          <a:xfrm>
            <a:off x="667648" y="2536772"/>
            <a:ext cx="2969142" cy="461665"/>
          </a:xfrm>
          <a:prstGeom prst="rect">
            <a:avLst/>
          </a:prstGeom>
          <a:noFill/>
        </p:spPr>
        <p:txBody>
          <a:bodyPr wrap="square" rtlCol="0">
            <a:spAutoFit/>
          </a:bodyPr>
          <a:lstStyle/>
          <a:p>
            <a:r>
              <a:rPr lang="en-US" altLang="zh-CN" sz="2400" dirty="0"/>
              <a:t>Data collection APP</a:t>
            </a:r>
            <a:endParaRPr lang="zh-CN" altLang="en-US" sz="2400" dirty="0"/>
          </a:p>
        </p:txBody>
      </p:sp>
      <p:sp>
        <p:nvSpPr>
          <p:cNvPr id="44" name="箭头: 下 43">
            <a:extLst>
              <a:ext uri="{FF2B5EF4-FFF2-40B4-BE49-F238E27FC236}">
                <a16:creationId xmlns:a16="http://schemas.microsoft.com/office/drawing/2014/main" id="{C2FD36B8-B01E-426B-BA44-0D91CA92C41C}"/>
              </a:ext>
            </a:extLst>
          </p:cNvPr>
          <p:cNvSpPr/>
          <p:nvPr/>
        </p:nvSpPr>
        <p:spPr>
          <a:xfrm rot="10800000">
            <a:off x="1996848" y="4434079"/>
            <a:ext cx="484632" cy="31777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下 44">
            <a:extLst>
              <a:ext uri="{FF2B5EF4-FFF2-40B4-BE49-F238E27FC236}">
                <a16:creationId xmlns:a16="http://schemas.microsoft.com/office/drawing/2014/main" id="{0EB44526-DCB1-4CBD-B8E0-20B80DF2A580}"/>
              </a:ext>
            </a:extLst>
          </p:cNvPr>
          <p:cNvSpPr/>
          <p:nvPr/>
        </p:nvSpPr>
        <p:spPr>
          <a:xfrm rot="10800000">
            <a:off x="2006848" y="2286443"/>
            <a:ext cx="484632" cy="35408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E0B3DD46-296C-44C3-A55E-AFEC65A5D367}"/>
              </a:ext>
            </a:extLst>
          </p:cNvPr>
          <p:cNvGrpSpPr/>
          <p:nvPr/>
        </p:nvGrpSpPr>
        <p:grpSpPr>
          <a:xfrm>
            <a:off x="435643" y="932275"/>
            <a:ext cx="3735351" cy="1313504"/>
            <a:chOff x="6825587" y="5421895"/>
            <a:chExt cx="3735351" cy="1313504"/>
          </a:xfrm>
        </p:grpSpPr>
        <p:pic>
          <p:nvPicPr>
            <p:cNvPr id="34" name="图形 33">
              <a:extLst>
                <a:ext uri="{FF2B5EF4-FFF2-40B4-BE49-F238E27FC236}">
                  <a16:creationId xmlns:a16="http://schemas.microsoft.com/office/drawing/2014/main" id="{270C0E7C-B8C3-4548-855D-5420CAC7523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02730" y="5854140"/>
              <a:ext cx="828757" cy="828757"/>
            </a:xfrm>
            <a:prstGeom prst="rect">
              <a:avLst/>
            </a:prstGeom>
          </p:spPr>
        </p:pic>
        <p:pic>
          <p:nvPicPr>
            <p:cNvPr id="35" name="图片 34">
              <a:extLst>
                <a:ext uri="{FF2B5EF4-FFF2-40B4-BE49-F238E27FC236}">
                  <a16:creationId xmlns:a16="http://schemas.microsoft.com/office/drawing/2014/main" id="{58DC311B-1CDC-4840-A1C3-B8AA17B0588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781685" y="5866436"/>
              <a:ext cx="786344" cy="786344"/>
            </a:xfrm>
            <a:prstGeom prst="rect">
              <a:avLst/>
            </a:prstGeom>
          </p:spPr>
        </p:pic>
        <p:sp>
          <p:nvSpPr>
            <p:cNvPr id="50" name="矩形: 圆角 49">
              <a:extLst>
                <a:ext uri="{FF2B5EF4-FFF2-40B4-BE49-F238E27FC236}">
                  <a16:creationId xmlns:a16="http://schemas.microsoft.com/office/drawing/2014/main" id="{46686A8C-0E29-416E-B491-1BF68337C28E}"/>
                </a:ext>
              </a:extLst>
            </p:cNvPr>
            <p:cNvSpPr/>
            <p:nvPr/>
          </p:nvSpPr>
          <p:spPr>
            <a:xfrm>
              <a:off x="6825587" y="5689119"/>
              <a:ext cx="3735351" cy="104628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198327E-77FC-4B6A-8BF6-C28CC9E65461}"/>
                </a:ext>
              </a:extLst>
            </p:cNvPr>
            <p:cNvSpPr/>
            <p:nvPr/>
          </p:nvSpPr>
          <p:spPr>
            <a:xfrm>
              <a:off x="7115094" y="5474489"/>
              <a:ext cx="3223140" cy="379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51CDE218-7364-48C1-AC11-93E863E09B75}"/>
                </a:ext>
              </a:extLst>
            </p:cNvPr>
            <p:cNvSpPr txBox="1"/>
            <p:nvPr/>
          </p:nvSpPr>
          <p:spPr>
            <a:xfrm>
              <a:off x="7040678" y="5421895"/>
              <a:ext cx="3520259" cy="461665"/>
            </a:xfrm>
            <a:prstGeom prst="rect">
              <a:avLst/>
            </a:prstGeom>
            <a:noFill/>
          </p:spPr>
          <p:txBody>
            <a:bodyPr wrap="square" rtlCol="0">
              <a:spAutoFit/>
            </a:bodyPr>
            <a:lstStyle/>
            <a:p>
              <a:r>
                <a:rPr lang="en-US" altLang="zh-CN" sz="2400" dirty="0"/>
                <a:t>Intelligence and Analytics </a:t>
              </a:r>
              <a:endParaRPr lang="zh-CN" altLang="en-US" sz="2400" dirty="0"/>
            </a:p>
          </p:txBody>
        </p:sp>
        <p:grpSp>
          <p:nvGrpSpPr>
            <p:cNvPr id="79" name="组合 78">
              <a:extLst>
                <a:ext uri="{FF2B5EF4-FFF2-40B4-BE49-F238E27FC236}">
                  <a16:creationId xmlns:a16="http://schemas.microsoft.com/office/drawing/2014/main" id="{9844581A-2C2B-4525-BA27-D6DD15E20E0B}"/>
                </a:ext>
              </a:extLst>
            </p:cNvPr>
            <p:cNvGrpSpPr/>
            <p:nvPr/>
          </p:nvGrpSpPr>
          <p:grpSpPr>
            <a:xfrm>
              <a:off x="7019934" y="5856529"/>
              <a:ext cx="1532300" cy="836234"/>
              <a:chOff x="6932039" y="5854140"/>
              <a:chExt cx="1532300" cy="836234"/>
            </a:xfrm>
          </p:grpSpPr>
          <p:sp>
            <p:nvSpPr>
              <p:cNvPr id="78" name="矩形 77">
                <a:extLst>
                  <a:ext uri="{FF2B5EF4-FFF2-40B4-BE49-F238E27FC236}">
                    <a16:creationId xmlns:a16="http://schemas.microsoft.com/office/drawing/2014/main" id="{71FA2EE9-9EA4-4E0F-A180-C90D34CCD11E}"/>
                  </a:ext>
                </a:extLst>
              </p:cNvPr>
              <p:cNvSpPr/>
              <p:nvPr/>
            </p:nvSpPr>
            <p:spPr>
              <a:xfrm>
                <a:off x="6932039" y="5854140"/>
                <a:ext cx="1532299" cy="82875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形 58">
                <a:extLst>
                  <a:ext uri="{FF2B5EF4-FFF2-40B4-BE49-F238E27FC236}">
                    <a16:creationId xmlns:a16="http://schemas.microsoft.com/office/drawing/2014/main" id="{59D37561-957B-4DE6-B634-17C2DEC1321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048306" y="5854141"/>
                <a:ext cx="416033" cy="416033"/>
              </a:xfrm>
              <a:prstGeom prst="rect">
                <a:avLst/>
              </a:prstGeom>
            </p:spPr>
          </p:pic>
          <p:pic>
            <p:nvPicPr>
              <p:cNvPr id="61" name="图形 60">
                <a:extLst>
                  <a:ext uri="{FF2B5EF4-FFF2-40B4-BE49-F238E27FC236}">
                    <a16:creationId xmlns:a16="http://schemas.microsoft.com/office/drawing/2014/main" id="{6793C743-1E7B-4B33-B0D8-998D3788FEA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43233" y="5895148"/>
                <a:ext cx="358942" cy="358942"/>
              </a:xfrm>
              <a:prstGeom prst="rect">
                <a:avLst/>
              </a:prstGeom>
            </p:spPr>
          </p:pic>
          <p:pic>
            <p:nvPicPr>
              <p:cNvPr id="63" name="图形 62">
                <a:extLst>
                  <a:ext uri="{FF2B5EF4-FFF2-40B4-BE49-F238E27FC236}">
                    <a16:creationId xmlns:a16="http://schemas.microsoft.com/office/drawing/2014/main" id="{C30D31AE-7F03-4F34-8475-E11FC040A5D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674033" y="6266865"/>
                <a:ext cx="416032" cy="416032"/>
              </a:xfrm>
              <a:prstGeom prst="rect">
                <a:avLst/>
              </a:prstGeom>
            </p:spPr>
          </p:pic>
          <p:pic>
            <p:nvPicPr>
              <p:cNvPr id="69" name="图形 68">
                <a:extLst>
                  <a:ext uri="{FF2B5EF4-FFF2-40B4-BE49-F238E27FC236}">
                    <a16:creationId xmlns:a16="http://schemas.microsoft.com/office/drawing/2014/main" id="{F9760F6F-74B1-4AFB-A87C-323886610E7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689363" y="5865739"/>
                <a:ext cx="399939" cy="399939"/>
              </a:xfrm>
              <a:prstGeom prst="rect">
                <a:avLst/>
              </a:prstGeom>
            </p:spPr>
          </p:pic>
          <p:pic>
            <p:nvPicPr>
              <p:cNvPr id="71" name="图形 70">
                <a:extLst>
                  <a:ext uri="{FF2B5EF4-FFF2-40B4-BE49-F238E27FC236}">
                    <a16:creationId xmlns:a16="http://schemas.microsoft.com/office/drawing/2014/main" id="{971A0A71-D311-4BF9-95DA-45C3DD97DA7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330422" y="6307217"/>
                <a:ext cx="358942" cy="383157"/>
              </a:xfrm>
              <a:prstGeom prst="rect">
                <a:avLst/>
              </a:prstGeom>
            </p:spPr>
          </p:pic>
          <p:pic>
            <p:nvPicPr>
              <p:cNvPr id="73" name="图形 72">
                <a:extLst>
                  <a:ext uri="{FF2B5EF4-FFF2-40B4-BE49-F238E27FC236}">
                    <a16:creationId xmlns:a16="http://schemas.microsoft.com/office/drawing/2014/main" id="{A69C519B-40D9-4FB9-BDDD-CBDE6533FD4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083108" y="6330963"/>
                <a:ext cx="308590" cy="318020"/>
              </a:xfrm>
              <a:prstGeom prst="rect">
                <a:avLst/>
              </a:prstGeom>
            </p:spPr>
          </p:pic>
          <p:pic>
            <p:nvPicPr>
              <p:cNvPr id="75" name="图形 74">
                <a:extLst>
                  <a:ext uri="{FF2B5EF4-FFF2-40B4-BE49-F238E27FC236}">
                    <a16:creationId xmlns:a16="http://schemas.microsoft.com/office/drawing/2014/main" id="{FE558DB2-4F64-4E6E-80BC-1E30243E8FC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80584" y="5884737"/>
                <a:ext cx="367916" cy="358942"/>
              </a:xfrm>
              <a:prstGeom prst="rect">
                <a:avLst/>
              </a:prstGeom>
            </p:spPr>
          </p:pic>
          <p:pic>
            <p:nvPicPr>
              <p:cNvPr id="77" name="图形 76">
                <a:extLst>
                  <a:ext uri="{FF2B5EF4-FFF2-40B4-BE49-F238E27FC236}">
                    <a16:creationId xmlns:a16="http://schemas.microsoft.com/office/drawing/2014/main" id="{B898394A-571B-4CE8-9249-7E3E7D58E91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70859" y="6307217"/>
                <a:ext cx="358942" cy="358942"/>
              </a:xfrm>
              <a:prstGeom prst="rect">
                <a:avLst/>
              </a:prstGeom>
            </p:spPr>
          </p:pic>
        </p:grpSp>
      </p:grpSp>
      <p:sp>
        <p:nvSpPr>
          <p:cNvPr id="177" name="文本框 176">
            <a:extLst>
              <a:ext uri="{FF2B5EF4-FFF2-40B4-BE49-F238E27FC236}">
                <a16:creationId xmlns:a16="http://schemas.microsoft.com/office/drawing/2014/main" id="{77CFD27D-F259-4F7A-99DF-C9FA503A6F0E}"/>
              </a:ext>
            </a:extLst>
          </p:cNvPr>
          <p:cNvSpPr txBox="1"/>
          <p:nvPr/>
        </p:nvSpPr>
        <p:spPr>
          <a:xfrm>
            <a:off x="-10854" y="6270171"/>
            <a:ext cx="4873745" cy="461665"/>
          </a:xfrm>
          <a:prstGeom prst="rect">
            <a:avLst/>
          </a:prstGeom>
          <a:noFill/>
        </p:spPr>
        <p:txBody>
          <a:bodyPr wrap="square" rtlCol="0">
            <a:spAutoFit/>
          </a:bodyPr>
          <a:lstStyle/>
          <a:p>
            <a:r>
              <a:rPr lang="en-US" altLang="zh-CN" sz="2400" dirty="0"/>
              <a:t>Centralized data intelligence system</a:t>
            </a:r>
            <a:endParaRPr lang="zh-CN" altLang="en-US" sz="2400" dirty="0"/>
          </a:p>
        </p:txBody>
      </p:sp>
      <p:pic>
        <p:nvPicPr>
          <p:cNvPr id="181" name="图形 180">
            <a:extLst>
              <a:ext uri="{FF2B5EF4-FFF2-40B4-BE49-F238E27FC236}">
                <a16:creationId xmlns:a16="http://schemas.microsoft.com/office/drawing/2014/main" id="{47C997D6-CD72-46F4-8B5A-F35B08410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87077" y="3947285"/>
            <a:ext cx="306685" cy="376168"/>
          </a:xfrm>
          <a:prstGeom prst="rect">
            <a:avLst/>
          </a:prstGeom>
        </p:spPr>
      </p:pic>
      <p:pic>
        <p:nvPicPr>
          <p:cNvPr id="183" name="图形 182">
            <a:extLst>
              <a:ext uri="{FF2B5EF4-FFF2-40B4-BE49-F238E27FC236}">
                <a16:creationId xmlns:a16="http://schemas.microsoft.com/office/drawing/2014/main" id="{F784D0C6-A982-4F0D-8F33-3EAD3D1E352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337639" y="3560487"/>
            <a:ext cx="1444253" cy="329362"/>
          </a:xfrm>
          <a:prstGeom prst="rect">
            <a:avLst/>
          </a:prstGeom>
        </p:spPr>
      </p:pic>
      <p:pic>
        <p:nvPicPr>
          <p:cNvPr id="185" name="图形 184">
            <a:extLst>
              <a:ext uri="{FF2B5EF4-FFF2-40B4-BE49-F238E27FC236}">
                <a16:creationId xmlns:a16="http://schemas.microsoft.com/office/drawing/2014/main" id="{78FBD1F0-C67A-4C2A-BCEB-C42AF264650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411663" y="3919605"/>
            <a:ext cx="450254" cy="450254"/>
          </a:xfrm>
          <a:prstGeom prst="rect">
            <a:avLst/>
          </a:prstGeom>
        </p:spPr>
      </p:pic>
      <p:pic>
        <p:nvPicPr>
          <p:cNvPr id="187" name="图形 186">
            <a:extLst>
              <a:ext uri="{FF2B5EF4-FFF2-40B4-BE49-F238E27FC236}">
                <a16:creationId xmlns:a16="http://schemas.microsoft.com/office/drawing/2014/main" id="{48B82D75-77B4-461F-9105-87F25572B66D}"/>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894431" y="3977803"/>
            <a:ext cx="320034" cy="320034"/>
          </a:xfrm>
          <a:prstGeom prst="rect">
            <a:avLst/>
          </a:prstGeom>
        </p:spPr>
      </p:pic>
      <p:pic>
        <p:nvPicPr>
          <p:cNvPr id="189" name="图形 188">
            <a:extLst>
              <a:ext uri="{FF2B5EF4-FFF2-40B4-BE49-F238E27FC236}">
                <a16:creationId xmlns:a16="http://schemas.microsoft.com/office/drawing/2014/main" id="{86C972FD-63CB-4FC3-B00F-304F385F801D}"/>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358029" y="3986504"/>
            <a:ext cx="339203" cy="339203"/>
          </a:xfrm>
          <a:prstGeom prst="rect">
            <a:avLst/>
          </a:prstGeom>
        </p:spPr>
      </p:pic>
      <p:pic>
        <p:nvPicPr>
          <p:cNvPr id="191" name="图形 190">
            <a:extLst>
              <a:ext uri="{FF2B5EF4-FFF2-40B4-BE49-F238E27FC236}">
                <a16:creationId xmlns:a16="http://schemas.microsoft.com/office/drawing/2014/main" id="{DDB50CFB-AF44-490A-BF0F-160BE807A68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843645" y="3986505"/>
            <a:ext cx="317185" cy="317185"/>
          </a:xfrm>
          <a:prstGeom prst="rect">
            <a:avLst/>
          </a:prstGeom>
        </p:spPr>
      </p:pic>
      <p:pic>
        <p:nvPicPr>
          <p:cNvPr id="193" name="图形 192">
            <a:extLst>
              <a:ext uri="{FF2B5EF4-FFF2-40B4-BE49-F238E27FC236}">
                <a16:creationId xmlns:a16="http://schemas.microsoft.com/office/drawing/2014/main" id="{10DDC6A3-9F0D-4978-BF55-DC74F63CFA44}"/>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90961" y="3920071"/>
            <a:ext cx="455485" cy="455485"/>
          </a:xfrm>
          <a:prstGeom prst="rect">
            <a:avLst/>
          </a:prstGeom>
        </p:spPr>
      </p:pic>
      <p:grpSp>
        <p:nvGrpSpPr>
          <p:cNvPr id="196" name="组合 195">
            <a:extLst>
              <a:ext uri="{FF2B5EF4-FFF2-40B4-BE49-F238E27FC236}">
                <a16:creationId xmlns:a16="http://schemas.microsoft.com/office/drawing/2014/main" id="{8768CBEE-889A-4ACB-ACC8-DBDC0C1F2AD0}"/>
              </a:ext>
            </a:extLst>
          </p:cNvPr>
          <p:cNvGrpSpPr/>
          <p:nvPr/>
        </p:nvGrpSpPr>
        <p:grpSpPr>
          <a:xfrm>
            <a:off x="4388245" y="1015086"/>
            <a:ext cx="7891887" cy="5716750"/>
            <a:chOff x="4388245" y="1015086"/>
            <a:chExt cx="7891887" cy="5716750"/>
          </a:xfrm>
        </p:grpSpPr>
        <p:grpSp>
          <p:nvGrpSpPr>
            <p:cNvPr id="118" name="组合 117">
              <a:extLst>
                <a:ext uri="{FF2B5EF4-FFF2-40B4-BE49-F238E27FC236}">
                  <a16:creationId xmlns:a16="http://schemas.microsoft.com/office/drawing/2014/main" id="{F7B7F66E-7A7A-43DA-BD05-DDF6B56344E3}"/>
                </a:ext>
              </a:extLst>
            </p:cNvPr>
            <p:cNvGrpSpPr/>
            <p:nvPr/>
          </p:nvGrpSpPr>
          <p:grpSpPr>
            <a:xfrm rot="5400000">
              <a:off x="6083361" y="3616623"/>
              <a:ext cx="5141484" cy="165614"/>
              <a:chOff x="814999" y="3019059"/>
              <a:chExt cx="7719401" cy="0"/>
            </a:xfrm>
          </p:grpSpPr>
          <p:cxnSp>
            <p:nvCxnSpPr>
              <p:cNvPr id="119" name="直接连接符 118">
                <a:extLst>
                  <a:ext uri="{FF2B5EF4-FFF2-40B4-BE49-F238E27FC236}">
                    <a16:creationId xmlns:a16="http://schemas.microsoft.com/office/drawing/2014/main" id="{9132CD1C-0C29-4EC5-B114-748753762093}"/>
                  </a:ext>
                </a:extLst>
              </p:cNvPr>
              <p:cNvCxnSpPr/>
              <p:nvPr/>
            </p:nvCxnSpPr>
            <p:spPr>
              <a:xfrm>
                <a:off x="814999" y="3019059"/>
                <a:ext cx="3062193" cy="0"/>
              </a:xfrm>
              <a:prstGeom prst="line">
                <a:avLst/>
              </a:prstGeom>
              <a:ln w="76200">
                <a:solidFill>
                  <a:srgbClr val="0067B0"/>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622041F-53CA-4C6A-83D9-1E6A2A94309D}"/>
                  </a:ext>
                </a:extLst>
              </p:cNvPr>
              <p:cNvCxnSpPr/>
              <p:nvPr/>
            </p:nvCxnSpPr>
            <p:spPr>
              <a:xfrm>
                <a:off x="3784843" y="3019059"/>
                <a:ext cx="4749557" cy="0"/>
              </a:xfrm>
              <a:prstGeom prst="line">
                <a:avLst/>
              </a:prstGeom>
              <a:ln w="76200">
                <a:solidFill>
                  <a:srgbClr val="0067B0"/>
                </a:solidFill>
              </a:ln>
            </p:spPr>
            <p:style>
              <a:lnRef idx="1">
                <a:schemeClr val="accent1"/>
              </a:lnRef>
              <a:fillRef idx="0">
                <a:schemeClr val="accent1"/>
              </a:fillRef>
              <a:effectRef idx="0">
                <a:schemeClr val="accent1"/>
              </a:effectRef>
              <a:fontRef idx="minor">
                <a:schemeClr val="tx1"/>
              </a:fontRef>
            </p:style>
          </p:cxnSp>
        </p:grpSp>
        <p:grpSp>
          <p:nvGrpSpPr>
            <p:cNvPr id="163" name="组合 162">
              <a:extLst>
                <a:ext uri="{FF2B5EF4-FFF2-40B4-BE49-F238E27FC236}">
                  <a16:creationId xmlns:a16="http://schemas.microsoft.com/office/drawing/2014/main" id="{1312889C-4866-467E-B7D7-A53BC1FE4201}"/>
                </a:ext>
              </a:extLst>
            </p:cNvPr>
            <p:cNvGrpSpPr/>
            <p:nvPr/>
          </p:nvGrpSpPr>
          <p:grpSpPr>
            <a:xfrm>
              <a:off x="8432702" y="1553383"/>
              <a:ext cx="744365" cy="574328"/>
              <a:chOff x="8382159" y="1183476"/>
              <a:chExt cx="744365" cy="574328"/>
            </a:xfrm>
          </p:grpSpPr>
          <p:sp>
            <p:nvSpPr>
              <p:cNvPr id="121" name="椭圆 34">
                <a:extLst>
                  <a:ext uri="{FF2B5EF4-FFF2-40B4-BE49-F238E27FC236}">
                    <a16:creationId xmlns:a16="http://schemas.microsoft.com/office/drawing/2014/main" id="{C880CDA1-2845-49F6-A6E5-264784467ACE}"/>
                  </a:ext>
                </a:extLst>
              </p:cNvPr>
              <p:cNvSpPr/>
              <p:nvPr/>
            </p:nvSpPr>
            <p:spPr>
              <a:xfrm rot="5400000">
                <a:off x="8470051" y="1101331"/>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TextBox 60">
                <a:extLst>
                  <a:ext uri="{FF2B5EF4-FFF2-40B4-BE49-F238E27FC236}">
                    <a16:creationId xmlns:a16="http://schemas.microsoft.com/office/drawing/2014/main" id="{BA9E1B37-2C1D-4767-BBCF-60BF951A6765}"/>
                  </a:ext>
                </a:extLst>
              </p:cNvPr>
              <p:cNvSpPr txBox="1"/>
              <p:nvPr/>
            </p:nvSpPr>
            <p:spPr>
              <a:xfrm>
                <a:off x="8382159" y="1279238"/>
                <a:ext cx="60144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2018</a:t>
                </a:r>
                <a:endParaRPr lang="zh-CN" altLang="en-US" sz="1600" dirty="0">
                  <a:solidFill>
                    <a:schemeClr val="bg1"/>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grpSp>
        <p:grpSp>
          <p:nvGrpSpPr>
            <p:cNvPr id="161" name="组合 160">
              <a:extLst>
                <a:ext uri="{FF2B5EF4-FFF2-40B4-BE49-F238E27FC236}">
                  <a16:creationId xmlns:a16="http://schemas.microsoft.com/office/drawing/2014/main" id="{AE553C25-B442-4569-92DB-9442248D17C9}"/>
                </a:ext>
              </a:extLst>
            </p:cNvPr>
            <p:cNvGrpSpPr/>
            <p:nvPr/>
          </p:nvGrpSpPr>
          <p:grpSpPr>
            <a:xfrm>
              <a:off x="8277852" y="2591221"/>
              <a:ext cx="744823" cy="600335"/>
              <a:chOff x="8346136" y="2663051"/>
              <a:chExt cx="744823" cy="600335"/>
            </a:xfrm>
          </p:grpSpPr>
          <p:grpSp>
            <p:nvGrpSpPr>
              <p:cNvPr id="141" name="组合 140">
                <a:extLst>
                  <a:ext uri="{FF2B5EF4-FFF2-40B4-BE49-F238E27FC236}">
                    <a16:creationId xmlns:a16="http://schemas.microsoft.com/office/drawing/2014/main" id="{EBAE8303-D69E-49C8-98E9-82D079C2422C}"/>
                  </a:ext>
                </a:extLst>
              </p:cNvPr>
              <p:cNvGrpSpPr/>
              <p:nvPr/>
            </p:nvGrpSpPr>
            <p:grpSpPr>
              <a:xfrm rot="16200000">
                <a:off x="8415278" y="2593909"/>
                <a:ext cx="600335" cy="738619"/>
                <a:chOff x="4020870" y="2194485"/>
                <a:chExt cx="1102258" cy="1432090"/>
              </a:xfrm>
              <a:effectLst>
                <a:outerShdw blurRad="444500" dist="254000" dir="8100000" algn="tr" rotWithShape="0">
                  <a:prstClr val="black">
                    <a:alpha val="50000"/>
                  </a:prstClr>
                </a:outerShdw>
              </a:effectLst>
            </p:grpSpPr>
            <p:sp>
              <p:nvSpPr>
                <p:cNvPr id="142" name="等腰三角形 43">
                  <a:extLst>
                    <a:ext uri="{FF2B5EF4-FFF2-40B4-BE49-F238E27FC236}">
                      <a16:creationId xmlns:a16="http://schemas.microsoft.com/office/drawing/2014/main" id="{9630B5B1-52B7-4EC5-AEDA-BC9BC14A13EC}"/>
                    </a:ext>
                  </a:extLst>
                </p:cNvPr>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 name="等腰三角形 42">
                  <a:extLst>
                    <a:ext uri="{FF2B5EF4-FFF2-40B4-BE49-F238E27FC236}">
                      <a16:creationId xmlns:a16="http://schemas.microsoft.com/office/drawing/2014/main" id="{9B11C7F3-9DBB-45C4-99BB-D63C33B07E88}"/>
                    </a:ext>
                  </a:extLst>
                </p:cNvPr>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44" name="TextBox 10">
                <a:extLst>
                  <a:ext uri="{FF2B5EF4-FFF2-40B4-BE49-F238E27FC236}">
                    <a16:creationId xmlns:a16="http://schemas.microsoft.com/office/drawing/2014/main" id="{A7919C6A-34C5-4C2F-8DA6-258B6119DC12}"/>
                  </a:ext>
                </a:extLst>
              </p:cNvPr>
              <p:cNvSpPr txBox="1"/>
              <p:nvPr/>
            </p:nvSpPr>
            <p:spPr>
              <a:xfrm>
                <a:off x="8489512" y="2817509"/>
                <a:ext cx="60144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03A9F3"/>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2019</a:t>
                </a:r>
                <a:endParaRPr lang="zh-CN" altLang="en-US" sz="1600" dirty="0">
                  <a:solidFill>
                    <a:srgbClr val="03A9F3"/>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grpSp>
        <p:pic>
          <p:nvPicPr>
            <p:cNvPr id="146" name="图片 145">
              <a:extLst>
                <a:ext uri="{FF2B5EF4-FFF2-40B4-BE49-F238E27FC236}">
                  <a16:creationId xmlns:a16="http://schemas.microsoft.com/office/drawing/2014/main" id="{3986D239-0165-449E-B7A9-35DDA026AD92}"/>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9290722" y="1015086"/>
              <a:ext cx="2421233" cy="1348972"/>
            </a:xfrm>
            <a:prstGeom prst="rect">
              <a:avLst/>
            </a:prstGeom>
          </p:spPr>
        </p:pic>
        <p:sp>
          <p:nvSpPr>
            <p:cNvPr id="148" name="文本框 147">
              <a:extLst>
                <a:ext uri="{FF2B5EF4-FFF2-40B4-BE49-F238E27FC236}">
                  <a16:creationId xmlns:a16="http://schemas.microsoft.com/office/drawing/2014/main" id="{8A78BEED-6C8D-4D7C-A89C-3D406579AC64}"/>
                </a:ext>
              </a:extLst>
            </p:cNvPr>
            <p:cNvSpPr txBox="1"/>
            <p:nvPr/>
          </p:nvSpPr>
          <p:spPr>
            <a:xfrm>
              <a:off x="8749318" y="2328590"/>
              <a:ext cx="3434783" cy="338554"/>
            </a:xfrm>
            <a:prstGeom prst="rect">
              <a:avLst/>
            </a:prstGeom>
            <a:noFill/>
          </p:spPr>
          <p:txBody>
            <a:bodyPr wrap="square" rtlCol="0">
              <a:spAutoFit/>
            </a:bodyPr>
            <a:lstStyle/>
            <a:p>
              <a:r>
                <a:rPr lang="en-US" altLang="zh-CN" sz="1600" dirty="0"/>
                <a:t>Facebook exposed </a:t>
              </a:r>
              <a:r>
                <a:rPr lang="en-US" altLang="zh-CN" sz="1600" dirty="0">
                  <a:solidFill>
                    <a:srgbClr val="C00000"/>
                  </a:solidFill>
                </a:rPr>
                <a:t>87 million </a:t>
              </a:r>
              <a:r>
                <a:rPr lang="en-US" altLang="zh-CN" sz="1600" dirty="0"/>
                <a:t>user data</a:t>
              </a:r>
              <a:endParaRPr lang="zh-CN" altLang="en-US" sz="1600" dirty="0"/>
            </a:p>
          </p:txBody>
        </p:sp>
        <p:pic>
          <p:nvPicPr>
            <p:cNvPr id="150" name="图片 149">
              <a:extLst>
                <a:ext uri="{FF2B5EF4-FFF2-40B4-BE49-F238E27FC236}">
                  <a16:creationId xmlns:a16="http://schemas.microsoft.com/office/drawing/2014/main" id="{97845309-A54E-486D-8F7F-967AA3569B9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5862194" y="1726204"/>
              <a:ext cx="2266542" cy="1228653"/>
            </a:xfrm>
            <a:prstGeom prst="rect">
              <a:avLst/>
            </a:prstGeom>
          </p:spPr>
        </p:pic>
        <p:sp>
          <p:nvSpPr>
            <p:cNvPr id="151" name="文本框 150">
              <a:extLst>
                <a:ext uri="{FF2B5EF4-FFF2-40B4-BE49-F238E27FC236}">
                  <a16:creationId xmlns:a16="http://schemas.microsoft.com/office/drawing/2014/main" id="{F6996C70-5E90-4FF0-8CDB-6C5ABDAFC257}"/>
                </a:ext>
              </a:extLst>
            </p:cNvPr>
            <p:cNvSpPr txBox="1"/>
            <p:nvPr/>
          </p:nvSpPr>
          <p:spPr>
            <a:xfrm>
              <a:off x="5283309" y="3059197"/>
              <a:ext cx="3183984" cy="338554"/>
            </a:xfrm>
            <a:prstGeom prst="rect">
              <a:avLst/>
            </a:prstGeom>
            <a:noFill/>
          </p:spPr>
          <p:txBody>
            <a:bodyPr wrap="square" rtlCol="0">
              <a:spAutoFit/>
            </a:bodyPr>
            <a:lstStyle/>
            <a:p>
              <a:r>
                <a:rPr lang="en-US" altLang="zh-CN" sz="1600" dirty="0"/>
                <a:t>Capital one bank leaked </a:t>
              </a:r>
              <a:r>
                <a:rPr lang="en-US" altLang="zh-CN" sz="1600" dirty="0">
                  <a:solidFill>
                    <a:srgbClr val="C00000"/>
                  </a:solidFill>
                </a:rPr>
                <a:t>106 million</a:t>
              </a:r>
              <a:endParaRPr lang="zh-CN" altLang="en-US" sz="1600" dirty="0"/>
            </a:p>
          </p:txBody>
        </p:sp>
        <p:pic>
          <p:nvPicPr>
            <p:cNvPr id="153" name="图片 152">
              <a:extLst>
                <a:ext uri="{FF2B5EF4-FFF2-40B4-BE49-F238E27FC236}">
                  <a16:creationId xmlns:a16="http://schemas.microsoft.com/office/drawing/2014/main" id="{D6AFC9D2-23BC-4937-BE33-463353CD4F3C}"/>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9313273" y="2759853"/>
              <a:ext cx="2433221" cy="1105396"/>
            </a:xfrm>
            <a:prstGeom prst="rect">
              <a:avLst/>
            </a:prstGeom>
          </p:spPr>
        </p:pic>
        <p:grpSp>
          <p:nvGrpSpPr>
            <p:cNvPr id="162" name="组合 161">
              <a:extLst>
                <a:ext uri="{FF2B5EF4-FFF2-40B4-BE49-F238E27FC236}">
                  <a16:creationId xmlns:a16="http://schemas.microsoft.com/office/drawing/2014/main" id="{9DED8F86-A8CA-42EA-846E-6E9ACB495FF3}"/>
                </a:ext>
              </a:extLst>
            </p:cNvPr>
            <p:cNvGrpSpPr/>
            <p:nvPr/>
          </p:nvGrpSpPr>
          <p:grpSpPr>
            <a:xfrm>
              <a:off x="8411669" y="3543036"/>
              <a:ext cx="744365" cy="574328"/>
              <a:chOff x="8392519" y="3917567"/>
              <a:chExt cx="744365" cy="574328"/>
            </a:xfrm>
          </p:grpSpPr>
          <p:sp>
            <p:nvSpPr>
              <p:cNvPr id="154" name="椭圆 34">
                <a:extLst>
                  <a:ext uri="{FF2B5EF4-FFF2-40B4-BE49-F238E27FC236}">
                    <a16:creationId xmlns:a16="http://schemas.microsoft.com/office/drawing/2014/main" id="{AEBB9D12-06C3-4F99-8DD0-AB2C1E8366E6}"/>
                  </a:ext>
                </a:extLst>
              </p:cNvPr>
              <p:cNvSpPr/>
              <p:nvPr/>
            </p:nvSpPr>
            <p:spPr>
              <a:xfrm rot="5400000">
                <a:off x="8480411" y="3835422"/>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5" name="TextBox 60">
                <a:extLst>
                  <a:ext uri="{FF2B5EF4-FFF2-40B4-BE49-F238E27FC236}">
                    <a16:creationId xmlns:a16="http://schemas.microsoft.com/office/drawing/2014/main" id="{C4B50709-28EB-4036-8289-C3A7972F6C77}"/>
                  </a:ext>
                </a:extLst>
              </p:cNvPr>
              <p:cNvSpPr txBox="1"/>
              <p:nvPr/>
            </p:nvSpPr>
            <p:spPr>
              <a:xfrm>
                <a:off x="8392519" y="4013329"/>
                <a:ext cx="60144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2020</a:t>
                </a:r>
                <a:endParaRPr lang="zh-CN" altLang="en-US" sz="1600" dirty="0">
                  <a:solidFill>
                    <a:schemeClr val="bg1"/>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grpSp>
        <p:sp>
          <p:nvSpPr>
            <p:cNvPr id="156" name="文本框 155">
              <a:extLst>
                <a:ext uri="{FF2B5EF4-FFF2-40B4-BE49-F238E27FC236}">
                  <a16:creationId xmlns:a16="http://schemas.microsoft.com/office/drawing/2014/main" id="{87D36955-A28F-45EC-8376-B38F004B3DFE}"/>
                </a:ext>
              </a:extLst>
            </p:cNvPr>
            <p:cNvSpPr txBox="1"/>
            <p:nvPr/>
          </p:nvSpPr>
          <p:spPr>
            <a:xfrm>
              <a:off x="8783852" y="3927954"/>
              <a:ext cx="3356622" cy="338554"/>
            </a:xfrm>
            <a:prstGeom prst="rect">
              <a:avLst/>
            </a:prstGeom>
            <a:noFill/>
          </p:spPr>
          <p:txBody>
            <a:bodyPr wrap="square" rtlCol="0">
              <a:spAutoFit/>
            </a:bodyPr>
            <a:lstStyle/>
            <a:p>
              <a:r>
                <a:rPr lang="en-US" altLang="zh-CN" sz="1600" dirty="0"/>
                <a:t>Microsoft exposed </a:t>
              </a:r>
              <a:r>
                <a:rPr lang="en-US" altLang="zh-CN" sz="1600" dirty="0">
                  <a:solidFill>
                    <a:srgbClr val="C00000"/>
                  </a:solidFill>
                </a:rPr>
                <a:t>250 million </a:t>
              </a:r>
              <a:r>
                <a:rPr lang="en-US" altLang="zh-CN" sz="1600" dirty="0"/>
                <a:t>records</a:t>
              </a:r>
              <a:endParaRPr lang="zh-CN" altLang="en-US" sz="1600" dirty="0"/>
            </a:p>
          </p:txBody>
        </p:sp>
        <p:grpSp>
          <p:nvGrpSpPr>
            <p:cNvPr id="164" name="组合 163">
              <a:extLst>
                <a:ext uri="{FF2B5EF4-FFF2-40B4-BE49-F238E27FC236}">
                  <a16:creationId xmlns:a16="http://schemas.microsoft.com/office/drawing/2014/main" id="{126C4064-955C-4083-80C2-9AB4DB88AE65}"/>
                </a:ext>
              </a:extLst>
            </p:cNvPr>
            <p:cNvGrpSpPr/>
            <p:nvPr/>
          </p:nvGrpSpPr>
          <p:grpSpPr>
            <a:xfrm>
              <a:off x="8277852" y="4546687"/>
              <a:ext cx="768245" cy="600335"/>
              <a:chOff x="8258602" y="4341724"/>
              <a:chExt cx="768245" cy="600335"/>
            </a:xfrm>
          </p:grpSpPr>
          <p:grpSp>
            <p:nvGrpSpPr>
              <p:cNvPr id="157" name="组合 156">
                <a:extLst>
                  <a:ext uri="{FF2B5EF4-FFF2-40B4-BE49-F238E27FC236}">
                    <a16:creationId xmlns:a16="http://schemas.microsoft.com/office/drawing/2014/main" id="{6BEA0F67-FC7E-4404-837A-0C753AD803E0}"/>
                  </a:ext>
                </a:extLst>
              </p:cNvPr>
              <p:cNvGrpSpPr/>
              <p:nvPr/>
            </p:nvGrpSpPr>
            <p:grpSpPr>
              <a:xfrm rot="16200000">
                <a:off x="8327744" y="4272582"/>
                <a:ext cx="600335" cy="738619"/>
                <a:chOff x="4020870" y="2194485"/>
                <a:chExt cx="1102258" cy="1432090"/>
              </a:xfrm>
              <a:effectLst>
                <a:outerShdw blurRad="444500" dist="254000" dir="8100000" algn="tr" rotWithShape="0">
                  <a:prstClr val="black">
                    <a:alpha val="50000"/>
                  </a:prstClr>
                </a:outerShdw>
              </a:effectLst>
            </p:grpSpPr>
            <p:sp>
              <p:nvSpPr>
                <p:cNvPr id="158" name="等腰三角形 43">
                  <a:extLst>
                    <a:ext uri="{FF2B5EF4-FFF2-40B4-BE49-F238E27FC236}">
                      <a16:creationId xmlns:a16="http://schemas.microsoft.com/office/drawing/2014/main" id="{E4CE6A55-C640-4ACF-8AE7-E4D3E02F7880}"/>
                    </a:ext>
                  </a:extLst>
                </p:cNvPr>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9" name="等腰三角形 42">
                  <a:extLst>
                    <a:ext uri="{FF2B5EF4-FFF2-40B4-BE49-F238E27FC236}">
                      <a16:creationId xmlns:a16="http://schemas.microsoft.com/office/drawing/2014/main" id="{AB76C807-0358-4735-BFEC-6A266A283485}"/>
                    </a:ext>
                  </a:extLst>
                </p:cNvPr>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60" name="TextBox 10">
                <a:extLst>
                  <a:ext uri="{FF2B5EF4-FFF2-40B4-BE49-F238E27FC236}">
                    <a16:creationId xmlns:a16="http://schemas.microsoft.com/office/drawing/2014/main" id="{1836FE3B-BE14-4E62-ADD0-4381F9716C29}"/>
                  </a:ext>
                </a:extLst>
              </p:cNvPr>
              <p:cNvSpPr txBox="1"/>
              <p:nvPr/>
            </p:nvSpPr>
            <p:spPr>
              <a:xfrm>
                <a:off x="8425400" y="4476759"/>
                <a:ext cx="60144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03A9F3"/>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2021</a:t>
                </a:r>
                <a:endParaRPr lang="zh-CN" altLang="en-US" sz="1600" dirty="0">
                  <a:solidFill>
                    <a:srgbClr val="03A9F3"/>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grpSp>
        <p:pic>
          <p:nvPicPr>
            <p:cNvPr id="166" name="图片 165">
              <a:extLst>
                <a:ext uri="{FF2B5EF4-FFF2-40B4-BE49-F238E27FC236}">
                  <a16:creationId xmlns:a16="http://schemas.microsoft.com/office/drawing/2014/main" id="{84030190-1D89-4F04-B8F6-7BFA950FE209}"/>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5862194" y="3631683"/>
              <a:ext cx="2266541" cy="1359925"/>
            </a:xfrm>
            <a:prstGeom prst="rect">
              <a:avLst/>
            </a:prstGeom>
          </p:spPr>
        </p:pic>
        <p:sp>
          <p:nvSpPr>
            <p:cNvPr id="167" name="文本框 166">
              <a:extLst>
                <a:ext uri="{FF2B5EF4-FFF2-40B4-BE49-F238E27FC236}">
                  <a16:creationId xmlns:a16="http://schemas.microsoft.com/office/drawing/2014/main" id="{C3539056-9A12-4357-A4FA-F7A425A46531}"/>
                </a:ext>
              </a:extLst>
            </p:cNvPr>
            <p:cNvSpPr txBox="1"/>
            <p:nvPr/>
          </p:nvSpPr>
          <p:spPr>
            <a:xfrm>
              <a:off x="5447883" y="5113541"/>
              <a:ext cx="3031181" cy="338554"/>
            </a:xfrm>
            <a:prstGeom prst="rect">
              <a:avLst/>
            </a:prstGeom>
            <a:noFill/>
          </p:spPr>
          <p:txBody>
            <a:bodyPr wrap="square" rtlCol="0">
              <a:spAutoFit/>
            </a:bodyPr>
            <a:lstStyle/>
            <a:p>
              <a:r>
                <a:rPr lang="en-US" altLang="zh-CN" sz="1600" dirty="0"/>
                <a:t>Alibaba leaked </a:t>
              </a:r>
              <a:r>
                <a:rPr lang="en-US" altLang="zh-CN" sz="1600" dirty="0">
                  <a:solidFill>
                    <a:srgbClr val="C00000"/>
                  </a:solidFill>
                </a:rPr>
                <a:t>1.2 billion </a:t>
              </a:r>
              <a:r>
                <a:rPr lang="en-US" altLang="zh-CN" sz="1600" dirty="0"/>
                <a:t>records</a:t>
              </a:r>
              <a:endParaRPr lang="zh-CN" altLang="en-US" sz="1600" dirty="0"/>
            </a:p>
          </p:txBody>
        </p:sp>
        <p:grpSp>
          <p:nvGrpSpPr>
            <p:cNvPr id="168" name="组合 167">
              <a:extLst>
                <a:ext uri="{FF2B5EF4-FFF2-40B4-BE49-F238E27FC236}">
                  <a16:creationId xmlns:a16="http://schemas.microsoft.com/office/drawing/2014/main" id="{EA0EC2A8-3FCD-4AB5-96A4-D4B5BD2A1E7F}"/>
                </a:ext>
              </a:extLst>
            </p:cNvPr>
            <p:cNvGrpSpPr/>
            <p:nvPr/>
          </p:nvGrpSpPr>
          <p:grpSpPr>
            <a:xfrm>
              <a:off x="8383521" y="5431519"/>
              <a:ext cx="744365" cy="574328"/>
              <a:chOff x="8392519" y="3917567"/>
              <a:chExt cx="744365" cy="574328"/>
            </a:xfrm>
          </p:grpSpPr>
          <p:sp>
            <p:nvSpPr>
              <p:cNvPr id="169" name="椭圆 34">
                <a:extLst>
                  <a:ext uri="{FF2B5EF4-FFF2-40B4-BE49-F238E27FC236}">
                    <a16:creationId xmlns:a16="http://schemas.microsoft.com/office/drawing/2014/main" id="{E1EB6440-DCCC-430B-9792-22101B208D48}"/>
                  </a:ext>
                </a:extLst>
              </p:cNvPr>
              <p:cNvSpPr/>
              <p:nvPr/>
            </p:nvSpPr>
            <p:spPr>
              <a:xfrm rot="5400000">
                <a:off x="8480411" y="3835422"/>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67B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0" name="TextBox 60">
                <a:extLst>
                  <a:ext uri="{FF2B5EF4-FFF2-40B4-BE49-F238E27FC236}">
                    <a16:creationId xmlns:a16="http://schemas.microsoft.com/office/drawing/2014/main" id="{F183F3FD-AAD5-4CA2-8B38-7A909902E56E}"/>
                  </a:ext>
                </a:extLst>
              </p:cNvPr>
              <p:cNvSpPr txBox="1"/>
              <p:nvPr/>
            </p:nvSpPr>
            <p:spPr>
              <a:xfrm>
                <a:off x="8392519" y="4013329"/>
                <a:ext cx="60144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2022</a:t>
                </a:r>
                <a:endParaRPr lang="zh-CN" altLang="en-US" sz="1600" dirty="0">
                  <a:solidFill>
                    <a:schemeClr val="bg1"/>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grpSp>
        <p:pic>
          <p:nvPicPr>
            <p:cNvPr id="172" name="图片 171">
              <a:extLst>
                <a:ext uri="{FF2B5EF4-FFF2-40B4-BE49-F238E27FC236}">
                  <a16:creationId xmlns:a16="http://schemas.microsoft.com/office/drawing/2014/main" id="{CB976D0F-D626-4A83-B733-19473A991487}"/>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9322737" y="4326831"/>
              <a:ext cx="2423753" cy="1363625"/>
            </a:xfrm>
            <a:prstGeom prst="rect">
              <a:avLst/>
            </a:prstGeom>
          </p:spPr>
        </p:pic>
        <p:sp>
          <p:nvSpPr>
            <p:cNvPr id="173" name="文本框 172">
              <a:extLst>
                <a:ext uri="{FF2B5EF4-FFF2-40B4-BE49-F238E27FC236}">
                  <a16:creationId xmlns:a16="http://schemas.microsoft.com/office/drawing/2014/main" id="{3C38EC05-586D-466C-BC2B-CC211CF65079}"/>
                </a:ext>
              </a:extLst>
            </p:cNvPr>
            <p:cNvSpPr txBox="1"/>
            <p:nvPr/>
          </p:nvSpPr>
          <p:spPr>
            <a:xfrm>
              <a:off x="8923510" y="5773460"/>
              <a:ext cx="3356622" cy="338554"/>
            </a:xfrm>
            <a:prstGeom prst="rect">
              <a:avLst/>
            </a:prstGeom>
            <a:noFill/>
          </p:spPr>
          <p:txBody>
            <a:bodyPr wrap="square" rtlCol="0">
              <a:spAutoFit/>
            </a:bodyPr>
            <a:lstStyle/>
            <a:p>
              <a:r>
                <a:rPr lang="en-US" altLang="zh-CN" sz="1600" dirty="0"/>
                <a:t>Cash</a:t>
              </a:r>
              <a:r>
                <a:rPr lang="zh-CN" altLang="en-US" sz="1600" dirty="0"/>
                <a:t> </a:t>
              </a:r>
              <a:r>
                <a:rPr lang="en-US" altLang="zh-CN" sz="1600" dirty="0"/>
                <a:t>app exposed </a:t>
              </a:r>
              <a:r>
                <a:rPr lang="en-US" altLang="zh-CN" sz="1600" dirty="0">
                  <a:solidFill>
                    <a:srgbClr val="C00000"/>
                  </a:solidFill>
                </a:rPr>
                <a:t>8 million </a:t>
              </a:r>
              <a:r>
                <a:rPr lang="en-US" altLang="zh-CN" sz="1600" dirty="0"/>
                <a:t>records</a:t>
              </a:r>
              <a:endParaRPr lang="zh-CN" altLang="en-US" sz="1600" dirty="0"/>
            </a:p>
          </p:txBody>
        </p:sp>
        <p:sp>
          <p:nvSpPr>
            <p:cNvPr id="178" name="箭头: 右 177">
              <a:extLst>
                <a:ext uri="{FF2B5EF4-FFF2-40B4-BE49-F238E27FC236}">
                  <a16:creationId xmlns:a16="http://schemas.microsoft.com/office/drawing/2014/main" id="{B6ED9893-B287-4354-B8AE-30EAC64B2C4D}"/>
                </a:ext>
              </a:extLst>
            </p:cNvPr>
            <p:cNvSpPr/>
            <p:nvPr/>
          </p:nvSpPr>
          <p:spPr>
            <a:xfrm>
              <a:off x="4388245" y="3275429"/>
              <a:ext cx="836231" cy="484632"/>
            </a:xfrm>
            <a:prstGeom prst="rightArrow">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a:extLst>
                <a:ext uri="{FF2B5EF4-FFF2-40B4-BE49-F238E27FC236}">
                  <a16:creationId xmlns:a16="http://schemas.microsoft.com/office/drawing/2014/main" id="{F9C156E8-3FBF-4EE7-A9FC-6B9EBF2EF782}"/>
                </a:ext>
              </a:extLst>
            </p:cNvPr>
            <p:cNvSpPr txBox="1"/>
            <p:nvPr/>
          </p:nvSpPr>
          <p:spPr>
            <a:xfrm>
              <a:off x="5909121" y="6270171"/>
              <a:ext cx="5918439" cy="461665"/>
            </a:xfrm>
            <a:prstGeom prst="rect">
              <a:avLst/>
            </a:prstGeom>
            <a:noFill/>
          </p:spPr>
          <p:txBody>
            <a:bodyPr wrap="square" rtlCol="0">
              <a:spAutoFit/>
            </a:bodyPr>
            <a:lstStyle/>
            <a:p>
              <a:r>
                <a:rPr lang="en-US" altLang="zh-CN" sz="2400" dirty="0"/>
                <a:t>Serious privacy leakage on user sensitive data </a:t>
              </a:r>
              <a:endParaRPr lang="zh-CN" altLang="en-US" sz="2400" dirty="0"/>
            </a:p>
          </p:txBody>
        </p:sp>
      </p:grpSp>
    </p:spTree>
    <p:extLst>
      <p:ext uri="{BB962C8B-B14F-4D97-AF65-F5344CB8AC3E}">
        <p14:creationId xmlns:p14="http://schemas.microsoft.com/office/powerpoint/2010/main" val="296477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B5EEA-F276-4804-AE58-7384E4CEA382}"/>
              </a:ext>
            </a:extLst>
          </p:cNvPr>
          <p:cNvSpPr>
            <a:spLocks noGrp="1"/>
          </p:cNvSpPr>
          <p:nvPr>
            <p:ph type="title"/>
          </p:nvPr>
        </p:nvSpPr>
        <p:spPr>
          <a:xfrm>
            <a:off x="838200" y="0"/>
            <a:ext cx="10515600" cy="870978"/>
          </a:xfrm>
        </p:spPr>
        <p:txBody>
          <a:bodyPr/>
          <a:lstStyle/>
          <a:p>
            <a:r>
              <a:rPr lang="en-US" altLang="zh-CN" sz="3600" dirty="0"/>
              <a:t>Federated Learning to Enhance Data Privacy</a:t>
            </a:r>
            <a:endParaRPr lang="zh-CN" altLang="en-US" sz="3600" dirty="0"/>
          </a:p>
        </p:txBody>
      </p:sp>
      <p:grpSp>
        <p:nvGrpSpPr>
          <p:cNvPr id="75" name="组合 74">
            <a:extLst>
              <a:ext uri="{FF2B5EF4-FFF2-40B4-BE49-F238E27FC236}">
                <a16:creationId xmlns:a16="http://schemas.microsoft.com/office/drawing/2014/main" id="{F6229206-8867-4277-AB10-E98758DC6364}"/>
              </a:ext>
            </a:extLst>
          </p:cNvPr>
          <p:cNvGrpSpPr/>
          <p:nvPr/>
        </p:nvGrpSpPr>
        <p:grpSpPr>
          <a:xfrm>
            <a:off x="516923" y="1972394"/>
            <a:ext cx="4982866" cy="4164662"/>
            <a:chOff x="3369800" y="1634612"/>
            <a:chExt cx="4982866" cy="4164662"/>
          </a:xfrm>
        </p:grpSpPr>
        <p:sp>
          <p:nvSpPr>
            <p:cNvPr id="29" name="椭圆 28">
              <a:extLst>
                <a:ext uri="{FF2B5EF4-FFF2-40B4-BE49-F238E27FC236}">
                  <a16:creationId xmlns:a16="http://schemas.microsoft.com/office/drawing/2014/main" id="{0902EB56-4796-4D4E-8001-9EFC72B7EF80}"/>
                </a:ext>
              </a:extLst>
            </p:cNvPr>
            <p:cNvSpPr/>
            <p:nvPr/>
          </p:nvSpPr>
          <p:spPr>
            <a:xfrm>
              <a:off x="4716379" y="2954531"/>
              <a:ext cx="2281187" cy="1827564"/>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040171B2-93A9-4ACC-A516-8EC565866F45}"/>
                </a:ext>
              </a:extLst>
            </p:cNvPr>
            <p:cNvGrpSpPr/>
            <p:nvPr/>
          </p:nvGrpSpPr>
          <p:grpSpPr>
            <a:xfrm>
              <a:off x="4915797" y="3060832"/>
              <a:ext cx="1857869" cy="1651962"/>
              <a:chOff x="6392777" y="3195586"/>
              <a:chExt cx="1857869" cy="1651962"/>
            </a:xfrm>
          </p:grpSpPr>
          <p:pic>
            <p:nvPicPr>
              <p:cNvPr id="6" name="图片 5">
                <a:extLst>
                  <a:ext uri="{FF2B5EF4-FFF2-40B4-BE49-F238E27FC236}">
                    <a16:creationId xmlns:a16="http://schemas.microsoft.com/office/drawing/2014/main" id="{7F1B9042-20E0-42C5-BFD4-BE4CAD75C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1740" y="3195586"/>
                <a:ext cx="669453" cy="669453"/>
              </a:xfrm>
              <a:prstGeom prst="rect">
                <a:avLst/>
              </a:prstGeom>
            </p:spPr>
          </p:pic>
          <p:pic>
            <p:nvPicPr>
              <p:cNvPr id="7" name="图片 6">
                <a:extLst>
                  <a:ext uri="{FF2B5EF4-FFF2-40B4-BE49-F238E27FC236}">
                    <a16:creationId xmlns:a16="http://schemas.microsoft.com/office/drawing/2014/main" id="{80197102-03D6-41DA-B4B2-33C0A41F5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93" y="3919888"/>
                <a:ext cx="669453" cy="669453"/>
              </a:xfrm>
              <a:prstGeom prst="rect">
                <a:avLst/>
              </a:prstGeom>
            </p:spPr>
          </p:pic>
          <p:pic>
            <p:nvPicPr>
              <p:cNvPr id="8" name="图片 7">
                <a:extLst>
                  <a:ext uri="{FF2B5EF4-FFF2-40B4-BE49-F238E27FC236}">
                    <a16:creationId xmlns:a16="http://schemas.microsoft.com/office/drawing/2014/main" id="{0FBE58D0-DEE2-4265-B6D8-26D127F25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777" y="3919888"/>
                <a:ext cx="669453" cy="669453"/>
              </a:xfrm>
              <a:prstGeom prst="rect">
                <a:avLst/>
              </a:prstGeom>
            </p:spPr>
          </p:pic>
          <p:cxnSp>
            <p:nvCxnSpPr>
              <p:cNvPr id="10" name="直接连接符 9">
                <a:extLst>
                  <a:ext uri="{FF2B5EF4-FFF2-40B4-BE49-F238E27FC236}">
                    <a16:creationId xmlns:a16="http://schemas.microsoft.com/office/drawing/2014/main" id="{0F9B9AA0-C705-4ADC-AAF0-1AC02DC72AF2}"/>
                  </a:ext>
                </a:extLst>
              </p:cNvPr>
              <p:cNvCxnSpPr>
                <a:stCxn id="6" idx="1"/>
                <a:endCxn id="8" idx="0"/>
              </p:cNvCxnSpPr>
              <p:nvPr/>
            </p:nvCxnSpPr>
            <p:spPr>
              <a:xfrm flipH="1">
                <a:off x="6727504" y="3530313"/>
                <a:ext cx="184236" cy="389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B4416D6-32B9-4E4B-80AD-1552F96256B4}"/>
                  </a:ext>
                </a:extLst>
              </p:cNvPr>
              <p:cNvCxnSpPr>
                <a:cxnSpLocks/>
                <a:endCxn id="7" idx="0"/>
              </p:cNvCxnSpPr>
              <p:nvPr/>
            </p:nvCxnSpPr>
            <p:spPr>
              <a:xfrm>
                <a:off x="7430703" y="3429000"/>
                <a:ext cx="485217" cy="4908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8274DF-024F-4B29-91CD-90476EF445A1}"/>
                  </a:ext>
                </a:extLst>
              </p:cNvPr>
              <p:cNvCxnSpPr>
                <a:cxnSpLocks/>
                <a:endCxn id="7" idx="1"/>
              </p:cNvCxnSpPr>
              <p:nvPr/>
            </p:nvCxnSpPr>
            <p:spPr>
              <a:xfrm>
                <a:off x="6911740" y="4254614"/>
                <a:ext cx="66945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BFE4963-8EC8-4970-AB97-B6B457043F36}"/>
                  </a:ext>
                </a:extLst>
              </p:cNvPr>
              <p:cNvSpPr txBox="1"/>
              <p:nvPr/>
            </p:nvSpPr>
            <p:spPr>
              <a:xfrm>
                <a:off x="7009633" y="4478216"/>
                <a:ext cx="992630" cy="369332"/>
              </a:xfrm>
              <a:prstGeom prst="rect">
                <a:avLst/>
              </a:prstGeom>
              <a:noFill/>
            </p:spPr>
            <p:txBody>
              <a:bodyPr wrap="square" rtlCol="0">
                <a:spAutoFit/>
              </a:bodyPr>
              <a:lstStyle/>
              <a:p>
                <a:r>
                  <a:rPr lang="en-US" altLang="zh-CN" dirty="0"/>
                  <a:t>Cloud</a:t>
                </a:r>
                <a:endParaRPr lang="zh-CN" altLang="en-US" dirty="0"/>
              </a:p>
            </p:txBody>
          </p:sp>
        </p:grpSp>
        <p:pic>
          <p:nvPicPr>
            <p:cNvPr id="20" name="图形 19">
              <a:extLst>
                <a:ext uri="{FF2B5EF4-FFF2-40B4-BE49-F238E27FC236}">
                  <a16:creationId xmlns:a16="http://schemas.microsoft.com/office/drawing/2014/main" id="{1E4ED05C-DBE9-4E34-BAF3-17BD47CD91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3423" y="2964179"/>
              <a:ext cx="820955" cy="820955"/>
            </a:xfrm>
            <a:prstGeom prst="rect">
              <a:avLst/>
            </a:prstGeom>
          </p:spPr>
        </p:pic>
        <p:pic>
          <p:nvPicPr>
            <p:cNvPr id="22" name="图形 21">
              <a:extLst>
                <a:ext uri="{FF2B5EF4-FFF2-40B4-BE49-F238E27FC236}">
                  <a16:creationId xmlns:a16="http://schemas.microsoft.com/office/drawing/2014/main" id="{1CE8A421-296F-46B1-9E34-D1CFCA143F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06051" y="4978318"/>
              <a:ext cx="820955" cy="820955"/>
            </a:xfrm>
            <a:prstGeom prst="rect">
              <a:avLst/>
            </a:prstGeom>
          </p:spPr>
        </p:pic>
        <p:pic>
          <p:nvPicPr>
            <p:cNvPr id="24" name="图形 23">
              <a:extLst>
                <a:ext uri="{FF2B5EF4-FFF2-40B4-BE49-F238E27FC236}">
                  <a16:creationId xmlns:a16="http://schemas.microsoft.com/office/drawing/2014/main" id="{EAC98ADC-02F8-4286-95C5-55AF0BE589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50523" y="1634612"/>
              <a:ext cx="820955" cy="820955"/>
            </a:xfrm>
            <a:prstGeom prst="rect">
              <a:avLst/>
            </a:prstGeom>
          </p:spPr>
        </p:pic>
        <p:pic>
          <p:nvPicPr>
            <p:cNvPr id="26" name="图形 25">
              <a:extLst>
                <a:ext uri="{FF2B5EF4-FFF2-40B4-BE49-F238E27FC236}">
                  <a16:creationId xmlns:a16="http://schemas.microsoft.com/office/drawing/2014/main" id="{5AE00520-9DFD-46FA-9AC3-69DD6ECB8B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36233" y="4978319"/>
              <a:ext cx="1457195" cy="820955"/>
            </a:xfrm>
            <a:prstGeom prst="rect">
              <a:avLst/>
            </a:prstGeom>
          </p:spPr>
        </p:pic>
        <p:pic>
          <p:nvPicPr>
            <p:cNvPr id="28" name="图形 27">
              <a:extLst>
                <a:ext uri="{FF2B5EF4-FFF2-40B4-BE49-F238E27FC236}">
                  <a16:creationId xmlns:a16="http://schemas.microsoft.com/office/drawing/2014/main" id="{237C85E9-7C18-4926-9BD9-835981EF4B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1711" y="2985080"/>
              <a:ext cx="820955" cy="820955"/>
            </a:xfrm>
            <a:prstGeom prst="rect">
              <a:avLst/>
            </a:prstGeom>
          </p:spPr>
        </p:pic>
        <p:cxnSp>
          <p:nvCxnSpPr>
            <p:cNvPr id="31" name="直接连接符 30">
              <a:extLst>
                <a:ext uri="{FF2B5EF4-FFF2-40B4-BE49-F238E27FC236}">
                  <a16:creationId xmlns:a16="http://schemas.microsoft.com/office/drawing/2014/main" id="{FB251118-06FD-410D-B4E0-8DE49CBB47E0}"/>
                </a:ext>
              </a:extLst>
            </p:cNvPr>
            <p:cNvCxnSpPr>
              <a:stCxn id="29" idx="5"/>
              <a:endCxn id="22" idx="0"/>
            </p:cNvCxnSpPr>
            <p:nvPr/>
          </p:nvCxnSpPr>
          <p:spPr>
            <a:xfrm>
              <a:off x="6663494" y="4514454"/>
              <a:ext cx="853035" cy="4638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B008515-3EFE-43FE-A245-20FDAAF640EA}"/>
                </a:ext>
              </a:extLst>
            </p:cNvPr>
            <p:cNvCxnSpPr>
              <a:stCxn id="29" idx="7"/>
              <a:endCxn id="28" idx="1"/>
            </p:cNvCxnSpPr>
            <p:nvPr/>
          </p:nvCxnSpPr>
          <p:spPr>
            <a:xfrm>
              <a:off x="6663494" y="3222172"/>
              <a:ext cx="868217" cy="17338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AE0F6A4-54E8-49F6-A7F8-7C018BF78C42}"/>
                </a:ext>
              </a:extLst>
            </p:cNvPr>
            <p:cNvCxnSpPr>
              <a:stCxn id="24" idx="2"/>
              <a:endCxn id="29" idx="0"/>
            </p:cNvCxnSpPr>
            <p:nvPr/>
          </p:nvCxnSpPr>
          <p:spPr>
            <a:xfrm>
              <a:off x="5661001" y="2455567"/>
              <a:ext cx="195972" cy="4989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C053743-AC65-4A55-8C2C-8AA449718F2D}"/>
                </a:ext>
              </a:extLst>
            </p:cNvPr>
            <p:cNvCxnSpPr>
              <a:cxnSpLocks/>
              <a:endCxn id="29" idx="2"/>
            </p:cNvCxnSpPr>
            <p:nvPr/>
          </p:nvCxnSpPr>
          <p:spPr>
            <a:xfrm>
              <a:off x="4079140" y="3611880"/>
              <a:ext cx="637239" cy="25643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710530B-61C2-4064-AD68-9271300F6784}"/>
                </a:ext>
              </a:extLst>
            </p:cNvPr>
            <p:cNvCxnSpPr>
              <a:cxnSpLocks/>
              <a:endCxn id="29" idx="3"/>
            </p:cNvCxnSpPr>
            <p:nvPr/>
          </p:nvCxnSpPr>
          <p:spPr>
            <a:xfrm flipV="1">
              <a:off x="4731131" y="4514454"/>
              <a:ext cx="319320" cy="4638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8" name="图形 47">
              <a:extLst>
                <a:ext uri="{FF2B5EF4-FFF2-40B4-BE49-F238E27FC236}">
                  <a16:creationId xmlns:a16="http://schemas.microsoft.com/office/drawing/2014/main" id="{9EB31100-0C07-4FAD-812F-BE91970321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63930" y="3058584"/>
              <a:ext cx="303456" cy="303456"/>
            </a:xfrm>
            <a:prstGeom prst="rect">
              <a:avLst/>
            </a:prstGeom>
          </p:spPr>
        </p:pic>
        <p:pic>
          <p:nvPicPr>
            <p:cNvPr id="49" name="图形 48">
              <a:extLst>
                <a:ext uri="{FF2B5EF4-FFF2-40B4-BE49-F238E27FC236}">
                  <a16:creationId xmlns:a16="http://schemas.microsoft.com/office/drawing/2014/main" id="{FAAF933C-6E57-4998-88B6-A46BFF756B6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56751" y="1746524"/>
              <a:ext cx="303456" cy="303456"/>
            </a:xfrm>
            <a:prstGeom prst="rect">
              <a:avLst/>
            </a:prstGeom>
          </p:spPr>
        </p:pic>
        <p:pic>
          <p:nvPicPr>
            <p:cNvPr id="50" name="图形 49">
              <a:extLst>
                <a:ext uri="{FF2B5EF4-FFF2-40B4-BE49-F238E27FC236}">
                  <a16:creationId xmlns:a16="http://schemas.microsoft.com/office/drawing/2014/main" id="{E8E60886-103C-4B21-BB50-7D531791F8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90460" y="3590404"/>
              <a:ext cx="303456" cy="303456"/>
            </a:xfrm>
            <a:prstGeom prst="rect">
              <a:avLst/>
            </a:prstGeom>
          </p:spPr>
        </p:pic>
        <p:pic>
          <p:nvPicPr>
            <p:cNvPr id="51" name="图形 50">
              <a:extLst>
                <a:ext uri="{FF2B5EF4-FFF2-40B4-BE49-F238E27FC236}">
                  <a16:creationId xmlns:a16="http://schemas.microsoft.com/office/drawing/2014/main" id="{C5B5B6A9-930A-415F-80F6-053F59AA9DD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38732" y="5237067"/>
              <a:ext cx="303456" cy="303456"/>
            </a:xfrm>
            <a:prstGeom prst="rect">
              <a:avLst/>
            </a:prstGeom>
          </p:spPr>
        </p:pic>
        <p:pic>
          <p:nvPicPr>
            <p:cNvPr id="52" name="图形 51">
              <a:extLst>
                <a:ext uri="{FF2B5EF4-FFF2-40B4-BE49-F238E27FC236}">
                  <a16:creationId xmlns:a16="http://schemas.microsoft.com/office/drawing/2014/main" id="{AE92FDFC-E8BD-4074-81E8-E88D046B9A2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29529" y="4826590"/>
              <a:ext cx="303456" cy="303456"/>
            </a:xfrm>
            <a:prstGeom prst="rect">
              <a:avLst/>
            </a:prstGeom>
          </p:spPr>
        </p:pic>
        <p:pic>
          <p:nvPicPr>
            <p:cNvPr id="53" name="图形 52">
              <a:extLst>
                <a:ext uri="{FF2B5EF4-FFF2-40B4-BE49-F238E27FC236}">
                  <a16:creationId xmlns:a16="http://schemas.microsoft.com/office/drawing/2014/main" id="{3E99892F-29AC-4B3E-A512-EF24DC8CB1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37290" y="3782322"/>
              <a:ext cx="326177" cy="326177"/>
            </a:xfrm>
            <a:prstGeom prst="rect">
              <a:avLst/>
            </a:prstGeom>
          </p:spPr>
        </p:pic>
        <p:pic>
          <p:nvPicPr>
            <p:cNvPr id="55" name="图形 54">
              <a:extLst>
                <a:ext uri="{FF2B5EF4-FFF2-40B4-BE49-F238E27FC236}">
                  <a16:creationId xmlns:a16="http://schemas.microsoft.com/office/drawing/2014/main" id="{4EE14B77-C4BA-40CB-BCD0-EBBDCCF1195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61630" y="4576277"/>
              <a:ext cx="326177" cy="326177"/>
            </a:xfrm>
            <a:prstGeom prst="rect">
              <a:avLst/>
            </a:prstGeom>
          </p:spPr>
        </p:pic>
        <p:pic>
          <p:nvPicPr>
            <p:cNvPr id="56" name="图形 55">
              <a:extLst>
                <a:ext uri="{FF2B5EF4-FFF2-40B4-BE49-F238E27FC236}">
                  <a16:creationId xmlns:a16="http://schemas.microsoft.com/office/drawing/2014/main" id="{BADB0EF2-782F-4E58-B240-F059F9B6E6E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70807" y="4353009"/>
              <a:ext cx="326177" cy="326177"/>
            </a:xfrm>
            <a:prstGeom prst="rect">
              <a:avLst/>
            </a:prstGeom>
          </p:spPr>
        </p:pic>
        <p:pic>
          <p:nvPicPr>
            <p:cNvPr id="57" name="图形 56">
              <a:extLst>
                <a:ext uri="{FF2B5EF4-FFF2-40B4-BE49-F238E27FC236}">
                  <a16:creationId xmlns:a16="http://schemas.microsoft.com/office/drawing/2014/main" id="{35D97D5A-F379-4CBB-B2FD-10CC2D76A5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01595" y="2956174"/>
              <a:ext cx="326177" cy="326177"/>
            </a:xfrm>
            <a:prstGeom prst="rect">
              <a:avLst/>
            </a:prstGeom>
          </p:spPr>
        </p:pic>
        <p:pic>
          <p:nvPicPr>
            <p:cNvPr id="58" name="图形 57">
              <a:extLst>
                <a:ext uri="{FF2B5EF4-FFF2-40B4-BE49-F238E27FC236}">
                  <a16:creationId xmlns:a16="http://schemas.microsoft.com/office/drawing/2014/main" id="{585570FA-45EF-4B17-8F53-8740FCF3E5F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33522" y="2609382"/>
              <a:ext cx="326177" cy="326177"/>
            </a:xfrm>
            <a:prstGeom prst="rect">
              <a:avLst/>
            </a:prstGeom>
          </p:spPr>
        </p:pic>
        <p:sp>
          <p:nvSpPr>
            <p:cNvPr id="59" name="文本框 58">
              <a:extLst>
                <a:ext uri="{FF2B5EF4-FFF2-40B4-BE49-F238E27FC236}">
                  <a16:creationId xmlns:a16="http://schemas.microsoft.com/office/drawing/2014/main" id="{125B0E0F-2945-4DEB-85D4-413CA02A0B55}"/>
                </a:ext>
              </a:extLst>
            </p:cNvPr>
            <p:cNvSpPr txBox="1"/>
            <p:nvPr/>
          </p:nvSpPr>
          <p:spPr>
            <a:xfrm>
              <a:off x="4628403" y="5404482"/>
              <a:ext cx="1675601" cy="369332"/>
            </a:xfrm>
            <a:prstGeom prst="rect">
              <a:avLst/>
            </a:prstGeom>
            <a:noFill/>
          </p:spPr>
          <p:txBody>
            <a:bodyPr wrap="square" rtlCol="0">
              <a:spAutoFit/>
            </a:bodyPr>
            <a:lstStyle/>
            <a:p>
              <a:r>
                <a:rPr lang="en-US" altLang="zh-CN" dirty="0"/>
                <a:t>Edge device</a:t>
              </a:r>
              <a:endParaRPr lang="zh-CN" altLang="en-US" dirty="0"/>
            </a:p>
          </p:txBody>
        </p:sp>
        <p:sp>
          <p:nvSpPr>
            <p:cNvPr id="60" name="文本框 59">
              <a:extLst>
                <a:ext uri="{FF2B5EF4-FFF2-40B4-BE49-F238E27FC236}">
                  <a16:creationId xmlns:a16="http://schemas.microsoft.com/office/drawing/2014/main" id="{5D7EC6E6-30AD-473B-866D-635B618168E3}"/>
                </a:ext>
              </a:extLst>
            </p:cNvPr>
            <p:cNvSpPr txBox="1"/>
            <p:nvPr/>
          </p:nvSpPr>
          <p:spPr>
            <a:xfrm>
              <a:off x="3369800" y="2576209"/>
              <a:ext cx="2031531" cy="369332"/>
            </a:xfrm>
            <a:prstGeom prst="rect">
              <a:avLst/>
            </a:prstGeom>
            <a:noFill/>
          </p:spPr>
          <p:txBody>
            <a:bodyPr wrap="square" rtlCol="0">
              <a:spAutoFit/>
            </a:bodyPr>
            <a:lstStyle/>
            <a:p>
              <a:r>
                <a:rPr lang="en-US" altLang="zh-CN" dirty="0"/>
                <a:t>Sensitive data</a:t>
              </a:r>
              <a:endParaRPr lang="zh-CN" altLang="en-US" dirty="0"/>
            </a:p>
          </p:txBody>
        </p:sp>
        <p:sp>
          <p:nvSpPr>
            <p:cNvPr id="61" name="文本框 60">
              <a:extLst>
                <a:ext uri="{FF2B5EF4-FFF2-40B4-BE49-F238E27FC236}">
                  <a16:creationId xmlns:a16="http://schemas.microsoft.com/office/drawing/2014/main" id="{C7A43CED-5BD3-4C5D-BCF0-C18D02A08E96}"/>
                </a:ext>
              </a:extLst>
            </p:cNvPr>
            <p:cNvSpPr txBox="1"/>
            <p:nvPr/>
          </p:nvSpPr>
          <p:spPr>
            <a:xfrm>
              <a:off x="6114499" y="2580862"/>
              <a:ext cx="1979418" cy="369332"/>
            </a:xfrm>
            <a:prstGeom prst="rect">
              <a:avLst/>
            </a:prstGeom>
            <a:noFill/>
          </p:spPr>
          <p:txBody>
            <a:bodyPr wrap="square" rtlCol="0">
              <a:spAutoFit/>
            </a:bodyPr>
            <a:lstStyle/>
            <a:p>
              <a:r>
                <a:rPr lang="en-US" altLang="zh-CN" dirty="0"/>
                <a:t>Model parameters</a:t>
              </a:r>
              <a:endParaRPr lang="zh-CN" altLang="en-US" dirty="0"/>
            </a:p>
          </p:txBody>
        </p:sp>
        <p:sp>
          <p:nvSpPr>
            <p:cNvPr id="62" name="文本框 61">
              <a:extLst>
                <a:ext uri="{FF2B5EF4-FFF2-40B4-BE49-F238E27FC236}">
                  <a16:creationId xmlns:a16="http://schemas.microsoft.com/office/drawing/2014/main" id="{0E8A47FD-1BFE-4CF3-908A-10825DF90B8F}"/>
                </a:ext>
              </a:extLst>
            </p:cNvPr>
            <p:cNvSpPr txBox="1"/>
            <p:nvPr/>
          </p:nvSpPr>
          <p:spPr>
            <a:xfrm>
              <a:off x="5223927" y="4735396"/>
              <a:ext cx="2657487" cy="369332"/>
            </a:xfrm>
            <a:prstGeom prst="rect">
              <a:avLst/>
            </a:prstGeom>
            <a:noFill/>
          </p:spPr>
          <p:txBody>
            <a:bodyPr wrap="square" rtlCol="0">
              <a:spAutoFit/>
            </a:bodyPr>
            <a:lstStyle/>
            <a:p>
              <a:r>
                <a:rPr lang="en-US" altLang="zh-CN" dirty="0"/>
                <a:t>Network transmission</a:t>
              </a:r>
              <a:endParaRPr lang="zh-CN" altLang="en-US" dirty="0"/>
            </a:p>
          </p:txBody>
        </p:sp>
        <p:cxnSp>
          <p:nvCxnSpPr>
            <p:cNvPr id="64" name="直接箭头连接符 63">
              <a:extLst>
                <a:ext uri="{FF2B5EF4-FFF2-40B4-BE49-F238E27FC236}">
                  <a16:creationId xmlns:a16="http://schemas.microsoft.com/office/drawing/2014/main" id="{91F7FE99-7ED9-451B-8965-752909136D51}"/>
                </a:ext>
              </a:extLst>
            </p:cNvPr>
            <p:cNvCxnSpPr>
              <a:endCxn id="48" idx="0"/>
            </p:cNvCxnSpPr>
            <p:nvPr/>
          </p:nvCxnSpPr>
          <p:spPr>
            <a:xfrm>
              <a:off x="4115658" y="2849078"/>
              <a:ext cx="0" cy="209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74B14E2E-22E8-4F98-B58C-C83BC670B698}"/>
                </a:ext>
              </a:extLst>
            </p:cNvPr>
            <p:cNvCxnSpPr/>
            <p:nvPr/>
          </p:nvCxnSpPr>
          <p:spPr>
            <a:xfrm>
              <a:off x="6663494" y="2849077"/>
              <a:ext cx="138101" cy="157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47A2AAE-5A62-4358-8F48-A307F6A4A930}"/>
                </a:ext>
              </a:extLst>
            </p:cNvPr>
            <p:cNvCxnSpPr>
              <a:cxnSpLocks/>
            </p:cNvCxnSpPr>
            <p:nvPr/>
          </p:nvCxnSpPr>
          <p:spPr>
            <a:xfrm flipH="1" flipV="1">
              <a:off x="4500379" y="5372862"/>
              <a:ext cx="230752" cy="167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E03F660-3FE3-4A54-B23C-9DD0B85A9A86}"/>
                </a:ext>
              </a:extLst>
            </p:cNvPr>
            <p:cNvCxnSpPr/>
            <p:nvPr/>
          </p:nvCxnSpPr>
          <p:spPr>
            <a:xfrm flipV="1">
              <a:off x="6663494" y="4576277"/>
              <a:ext cx="110172" cy="3261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8" name="文本框 77">
            <a:extLst>
              <a:ext uri="{FF2B5EF4-FFF2-40B4-BE49-F238E27FC236}">
                <a16:creationId xmlns:a16="http://schemas.microsoft.com/office/drawing/2014/main" id="{23AC7660-138A-43C1-9DE7-EDC96A5D6360}"/>
              </a:ext>
            </a:extLst>
          </p:cNvPr>
          <p:cNvSpPr txBox="1"/>
          <p:nvPr/>
        </p:nvSpPr>
        <p:spPr>
          <a:xfrm>
            <a:off x="2614972" y="1002909"/>
            <a:ext cx="6980075" cy="584775"/>
          </a:xfrm>
          <a:prstGeom prst="rect">
            <a:avLst/>
          </a:prstGeom>
          <a:noFill/>
        </p:spPr>
        <p:txBody>
          <a:bodyPr wrap="square" rtlCol="0">
            <a:spAutoFit/>
          </a:bodyPr>
          <a:lstStyle/>
          <a:p>
            <a:r>
              <a:rPr lang="en-US" altLang="zh-CN" sz="3200" dirty="0"/>
              <a:t>Cross-device Federated Learning System</a:t>
            </a:r>
            <a:endParaRPr lang="zh-CN" altLang="en-US" sz="3200" dirty="0"/>
          </a:p>
        </p:txBody>
      </p:sp>
      <p:sp>
        <p:nvSpPr>
          <p:cNvPr id="81" name="矩形 80">
            <a:extLst>
              <a:ext uri="{FF2B5EF4-FFF2-40B4-BE49-F238E27FC236}">
                <a16:creationId xmlns:a16="http://schemas.microsoft.com/office/drawing/2014/main" id="{90B0F572-D212-4DA2-818D-5F927F57830C}"/>
              </a:ext>
            </a:extLst>
          </p:cNvPr>
          <p:cNvSpPr/>
          <p:nvPr/>
        </p:nvSpPr>
        <p:spPr>
          <a:xfrm>
            <a:off x="10078126" y="962813"/>
            <a:ext cx="1749197" cy="646331"/>
          </a:xfrm>
          <a:prstGeom prst="rect">
            <a:avLst/>
          </a:prstGeom>
        </p:spPr>
        <p:txBody>
          <a:bodyPr wrap="none">
            <a:spAutoFit/>
          </a:bodyPr>
          <a:lstStyle/>
          <a:p>
            <a:r>
              <a:rPr lang="en-US" altLang="zh-CN" sz="3600" b="1" dirty="0">
                <a:solidFill>
                  <a:srgbClr val="C00000"/>
                </a:solidFill>
                <a:latin typeface="Calibri" panose="020F0502020204030204" pitchFamily="34" charset="0"/>
                <a:cs typeface="Calibri" panose="020F0502020204030204" pitchFamily="34" charset="0"/>
              </a:rPr>
              <a:t>Cons???</a:t>
            </a:r>
            <a:endParaRPr lang="zh-CN" altLang="en-US" sz="3600" b="1" dirty="0">
              <a:solidFill>
                <a:srgbClr val="C00000"/>
              </a:solidFill>
              <a:latin typeface="Calibri" panose="020F0502020204030204" pitchFamily="34" charset="0"/>
              <a:cs typeface="Calibri" panose="020F0502020204030204" pitchFamily="34" charset="0"/>
            </a:endParaRPr>
          </a:p>
        </p:txBody>
      </p:sp>
      <p:sp>
        <p:nvSpPr>
          <p:cNvPr id="54" name="矩形 53">
            <a:extLst>
              <a:ext uri="{FF2B5EF4-FFF2-40B4-BE49-F238E27FC236}">
                <a16:creationId xmlns:a16="http://schemas.microsoft.com/office/drawing/2014/main" id="{9C270ABC-163B-4C09-BEE7-B141D81D6155}"/>
              </a:ext>
            </a:extLst>
          </p:cNvPr>
          <p:cNvSpPr/>
          <p:nvPr/>
        </p:nvSpPr>
        <p:spPr>
          <a:xfrm>
            <a:off x="364677" y="1609144"/>
            <a:ext cx="5135112" cy="49050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9FBDAF76-C055-47B8-AB57-6EAFC34F94D3}"/>
              </a:ext>
            </a:extLst>
          </p:cNvPr>
          <p:cNvSpPr/>
          <p:nvPr/>
        </p:nvSpPr>
        <p:spPr>
          <a:xfrm>
            <a:off x="5606734" y="2179067"/>
            <a:ext cx="6199133" cy="3108543"/>
          </a:xfrm>
          <a:prstGeom prst="rect">
            <a:avLst/>
          </a:prstGeom>
        </p:spPr>
        <p:txBody>
          <a:bodyPr wrap="none">
            <a:spAutoFit/>
          </a:bodyPr>
          <a:lstStyle/>
          <a:p>
            <a:pPr marL="457200" indent="-457200">
              <a:buFont typeface="Wingdings" panose="05000000000000000000" pitchFamily="2" charset="2"/>
              <a:buChar char="Ø"/>
            </a:pPr>
            <a:r>
              <a:rPr lang="en-US" altLang="zh-CN" sz="2800" b="1" dirty="0"/>
              <a:t>Keep sensitive data on device</a:t>
            </a:r>
          </a:p>
          <a:p>
            <a:pPr marL="457200" indent="-457200">
              <a:buFont typeface="Wingdings" panose="05000000000000000000" pitchFamily="2" charset="2"/>
              <a:buChar char="Ø"/>
            </a:pPr>
            <a:endParaRPr lang="en-US" altLang="zh-CN" sz="2800" b="1" dirty="0">
              <a:solidFill>
                <a:srgbClr val="C00000"/>
              </a:solidFill>
            </a:endParaRPr>
          </a:p>
          <a:p>
            <a:pPr marL="457200" indent="-457200">
              <a:buFont typeface="Wingdings" panose="05000000000000000000" pitchFamily="2" charset="2"/>
              <a:buChar char="Ø"/>
            </a:pPr>
            <a:r>
              <a:rPr lang="en-US" altLang="zh-CN" sz="2800" dirty="0"/>
              <a:t>On-device model training</a:t>
            </a:r>
          </a:p>
          <a:p>
            <a:pPr marL="457200" indent="-457200">
              <a:buFont typeface="Wingdings" panose="05000000000000000000" pitchFamily="2" charset="2"/>
              <a:buChar char="Ø"/>
            </a:pPr>
            <a:endParaRPr lang="zh-CN" altLang="en-US" sz="2800" dirty="0"/>
          </a:p>
          <a:p>
            <a:pPr marL="457200" indent="-457200">
              <a:buFont typeface="Wingdings" panose="05000000000000000000" pitchFamily="2" charset="2"/>
              <a:buChar char="Ø"/>
            </a:pPr>
            <a:r>
              <a:rPr lang="en-US" altLang="zh-CN" sz="2800" b="1" dirty="0"/>
              <a:t>Model transmission through network</a:t>
            </a:r>
          </a:p>
          <a:p>
            <a:pPr marL="457200" indent="-457200">
              <a:buFont typeface="Wingdings" panose="05000000000000000000" pitchFamily="2" charset="2"/>
              <a:buChar char="Ø"/>
            </a:pPr>
            <a:endParaRPr lang="en-US" altLang="zh-CN" sz="2800" b="1" dirty="0">
              <a:solidFill>
                <a:srgbClr val="C00000"/>
              </a:solidFill>
            </a:endParaRPr>
          </a:p>
          <a:p>
            <a:pPr marL="457200" indent="-457200">
              <a:buFont typeface="Wingdings" panose="05000000000000000000" pitchFamily="2" charset="2"/>
              <a:buChar char="Ø"/>
            </a:pPr>
            <a:r>
              <a:rPr lang="en-US" altLang="zh-CN" sz="2800" dirty="0"/>
              <a:t>Model aggregation on cloud</a:t>
            </a:r>
            <a:endParaRPr lang="zh-CN" altLang="en-US" sz="2800" dirty="0"/>
          </a:p>
        </p:txBody>
      </p:sp>
      <p:sp>
        <p:nvSpPr>
          <p:cNvPr id="65" name="矩形 64">
            <a:extLst>
              <a:ext uri="{FF2B5EF4-FFF2-40B4-BE49-F238E27FC236}">
                <a16:creationId xmlns:a16="http://schemas.microsoft.com/office/drawing/2014/main" id="{BE4CBF26-F5B1-460F-A2BB-27C8FD5A52E6}"/>
              </a:ext>
            </a:extLst>
          </p:cNvPr>
          <p:cNvSpPr/>
          <p:nvPr/>
        </p:nvSpPr>
        <p:spPr>
          <a:xfrm>
            <a:off x="5681798" y="5462806"/>
            <a:ext cx="5672002" cy="830997"/>
          </a:xfrm>
          <a:prstGeom prst="rect">
            <a:avLst/>
          </a:prstGeom>
        </p:spPr>
        <p:txBody>
          <a:bodyPr wrap="none">
            <a:spAutoFit/>
          </a:bodyPr>
          <a:lstStyle/>
          <a:p>
            <a:r>
              <a:rPr lang="en-US" altLang="zh-CN" sz="2400" dirty="0">
                <a:solidFill>
                  <a:srgbClr val="C00000"/>
                </a:solidFill>
                <a:latin typeface="Calibri" panose="020F0502020204030204" pitchFamily="34" charset="0"/>
                <a:cs typeface="Calibri" panose="020F0502020204030204" pitchFamily="34" charset="0"/>
              </a:rPr>
              <a:t>Pros:</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Decentralized data storage and model </a:t>
            </a:r>
          </a:p>
          <a:p>
            <a:r>
              <a:rPr lang="en-US" altLang="zh-CN" sz="2400" dirty="0">
                <a:solidFill>
                  <a:srgbClr val="C00000"/>
                </a:solidFill>
                <a:latin typeface="Calibri" panose="020F0502020204030204" pitchFamily="34" charset="0"/>
                <a:cs typeface="Calibri" panose="020F0502020204030204" pitchFamily="34" charset="0"/>
              </a:rPr>
              <a:t>training, instead of a centralized way</a:t>
            </a:r>
            <a:endParaRPr lang="zh-CN" altLang="en-US" sz="2400" dirty="0">
              <a:solidFill>
                <a:srgbClr val="C00000"/>
              </a:solidFill>
              <a:latin typeface="Calibri" panose="020F0502020204030204" pitchFamily="34" charset="0"/>
              <a:cs typeface="Calibri" panose="020F0502020204030204" pitchFamily="34" charset="0"/>
            </a:endParaRPr>
          </a:p>
        </p:txBody>
      </p:sp>
      <p:sp>
        <p:nvSpPr>
          <p:cNvPr id="72" name="矩形 71">
            <a:extLst>
              <a:ext uri="{FF2B5EF4-FFF2-40B4-BE49-F238E27FC236}">
                <a16:creationId xmlns:a16="http://schemas.microsoft.com/office/drawing/2014/main" id="{48F1C888-5760-436E-BFF7-2188ABEAD3D3}"/>
              </a:ext>
            </a:extLst>
          </p:cNvPr>
          <p:cNvSpPr/>
          <p:nvPr/>
        </p:nvSpPr>
        <p:spPr>
          <a:xfrm>
            <a:off x="5584256" y="1615533"/>
            <a:ext cx="6150622" cy="49050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609984A1-A251-47A1-BC8F-3E5631836D60}"/>
              </a:ext>
            </a:extLst>
          </p:cNvPr>
          <p:cNvSpPr/>
          <p:nvPr/>
        </p:nvSpPr>
        <p:spPr>
          <a:xfrm>
            <a:off x="5606734" y="1615533"/>
            <a:ext cx="2478627" cy="523220"/>
          </a:xfrm>
          <a:prstGeom prst="rect">
            <a:avLst/>
          </a:prstGeom>
        </p:spPr>
        <p:txBody>
          <a:bodyPr wrap="none">
            <a:spAutoFit/>
          </a:bodyPr>
          <a:lstStyle/>
          <a:p>
            <a:r>
              <a:rPr lang="en-US" altLang="zh-CN" sz="2800" dirty="0"/>
              <a:t>Main workflow:</a:t>
            </a:r>
            <a:endParaRPr lang="zh-CN" altLang="en-US" sz="2800" dirty="0"/>
          </a:p>
        </p:txBody>
      </p:sp>
    </p:spTree>
    <p:extLst>
      <p:ext uri="{BB962C8B-B14F-4D97-AF65-F5344CB8AC3E}">
        <p14:creationId xmlns:p14="http://schemas.microsoft.com/office/powerpoint/2010/main" val="383360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697A2-C8AB-451C-ABB2-2A494A38713D}"/>
              </a:ext>
            </a:extLst>
          </p:cNvPr>
          <p:cNvSpPr>
            <a:spLocks noGrp="1"/>
          </p:cNvSpPr>
          <p:nvPr>
            <p:ph type="title"/>
          </p:nvPr>
        </p:nvSpPr>
        <p:spPr/>
        <p:txBody>
          <a:bodyPr/>
          <a:lstStyle/>
          <a:p>
            <a:r>
              <a:rPr lang="en-US" altLang="zh-CN" sz="3600" dirty="0"/>
              <a:t>Deep Leakage From Gradients</a:t>
            </a:r>
            <a:endParaRPr lang="zh-CN" altLang="en-US" sz="3600" dirty="0"/>
          </a:p>
        </p:txBody>
      </p:sp>
      <p:pic>
        <p:nvPicPr>
          <p:cNvPr id="7" name="图片 6">
            <a:extLst>
              <a:ext uri="{FF2B5EF4-FFF2-40B4-BE49-F238E27FC236}">
                <a16:creationId xmlns:a16="http://schemas.microsoft.com/office/drawing/2014/main" id="{82C214F0-903D-4702-9C1B-67DCF898C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 y="1348323"/>
            <a:ext cx="6668539" cy="2617285"/>
          </a:xfrm>
          <a:prstGeom prst="rect">
            <a:avLst/>
          </a:prstGeom>
        </p:spPr>
      </p:pic>
      <p:sp>
        <p:nvSpPr>
          <p:cNvPr id="9" name="矩形 8">
            <a:extLst>
              <a:ext uri="{FF2B5EF4-FFF2-40B4-BE49-F238E27FC236}">
                <a16:creationId xmlns:a16="http://schemas.microsoft.com/office/drawing/2014/main" id="{16C60372-DD30-4244-BF20-54F2DD1DB564}"/>
              </a:ext>
            </a:extLst>
          </p:cNvPr>
          <p:cNvSpPr/>
          <p:nvPr/>
        </p:nvSpPr>
        <p:spPr>
          <a:xfrm>
            <a:off x="0" y="4442892"/>
            <a:ext cx="12192000" cy="400110"/>
          </a:xfrm>
          <a:prstGeom prst="rect">
            <a:avLst/>
          </a:prstGeom>
        </p:spPr>
        <p:txBody>
          <a:bodyPr wrap="square">
            <a:spAutoFit/>
          </a:bodyPr>
          <a:lstStyle/>
          <a:p>
            <a:pPr algn="ctr"/>
            <a:r>
              <a:rPr lang="en-US" altLang="zh-CN" sz="2000" dirty="0"/>
              <a:t>                  (1) computer vision                                                                      (2) natural language processing</a:t>
            </a:r>
            <a:endParaRPr lang="zh-CN" altLang="en-US" sz="2000" dirty="0"/>
          </a:p>
        </p:txBody>
      </p:sp>
      <p:sp>
        <p:nvSpPr>
          <p:cNvPr id="10" name="Rectangle 1">
            <a:extLst>
              <a:ext uri="{FF2B5EF4-FFF2-40B4-BE49-F238E27FC236}">
                <a16:creationId xmlns:a16="http://schemas.microsoft.com/office/drawing/2014/main" id="{51A128D3-79C1-4468-B5CC-A3E85A6D2E53}"/>
              </a:ext>
            </a:extLst>
          </p:cNvPr>
          <p:cNvSpPr>
            <a:spLocks noChangeArrowheads="1"/>
          </p:cNvSpPr>
          <p:nvPr/>
        </p:nvSpPr>
        <p:spPr bwMode="auto">
          <a:xfrm>
            <a:off x="0" y="6442145"/>
            <a:ext cx="12192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kumimoji="0" lang="en-US" altLang="zh-CN" sz="1600" b="0" i="0" u="none" strike="noStrike" cap="none" normalizeH="0" baseline="0" dirty="0">
                <a:ln>
                  <a:noFill/>
                </a:ln>
                <a:solidFill>
                  <a:srgbClr val="000000"/>
                </a:solidFill>
                <a:effectLst/>
                <a:cs typeface="Calibri" panose="020F0502020204030204" pitchFamily="34" charset="0"/>
              </a:rPr>
              <a:t>Reference: </a:t>
            </a:r>
            <a:r>
              <a:rPr kumimoji="0" lang="zh-CN" altLang="zh-CN" sz="1600" b="0" i="0" u="none" strike="noStrike" cap="none" normalizeH="0" baseline="0" dirty="0">
                <a:ln>
                  <a:noFill/>
                </a:ln>
                <a:solidFill>
                  <a:srgbClr val="000000"/>
                </a:solidFill>
                <a:effectLst/>
                <a:cs typeface="Calibri" panose="020F0502020204030204" pitchFamily="34" charset="0"/>
              </a:rPr>
              <a:t>Deep leakage from gradients</a:t>
            </a:r>
            <a:r>
              <a:rPr lang="en-US" altLang="zh-CN" sz="1600" dirty="0">
                <a:solidFill>
                  <a:srgbClr val="000000"/>
                </a:solidFill>
                <a:cs typeface="Calibri" panose="020F0502020204030204" pitchFamily="34" charset="0"/>
              </a:rPr>
              <a:t>; Advances in neural information processing systems; Massachusetts Institute of Technology; 2019</a:t>
            </a:r>
            <a:r>
              <a:rPr kumimoji="0" lang="zh-CN" altLang="zh-CN" sz="1600" b="0" i="0" u="none" strike="noStrike" cap="none" normalizeH="0" baseline="0" dirty="0">
                <a:ln>
                  <a:noFill/>
                </a:ln>
                <a:solidFill>
                  <a:schemeClr val="tx1"/>
                </a:solidFill>
                <a:effectLst/>
                <a:cs typeface="Calibri" panose="020F0502020204030204" pitchFamily="34" charset="0"/>
              </a:rPr>
              <a:t> </a:t>
            </a:r>
          </a:p>
        </p:txBody>
      </p:sp>
      <p:sp>
        <p:nvSpPr>
          <p:cNvPr id="11" name="矩形 10">
            <a:extLst>
              <a:ext uri="{FF2B5EF4-FFF2-40B4-BE49-F238E27FC236}">
                <a16:creationId xmlns:a16="http://schemas.microsoft.com/office/drawing/2014/main" id="{638F8575-FE33-422E-85BF-8F35F7100F2E}"/>
              </a:ext>
            </a:extLst>
          </p:cNvPr>
          <p:cNvSpPr/>
          <p:nvPr/>
        </p:nvSpPr>
        <p:spPr>
          <a:xfrm>
            <a:off x="528028" y="5210005"/>
            <a:ext cx="11135943" cy="830997"/>
          </a:xfrm>
          <a:prstGeom prst="rect">
            <a:avLst/>
          </a:prstGeom>
        </p:spPr>
        <p:txBody>
          <a:bodyPr wrap="square">
            <a:spAutoFit/>
          </a:bodyPr>
          <a:lstStyle/>
          <a:p>
            <a:r>
              <a:rPr lang="en-US" altLang="zh-CN" sz="2400" dirty="0">
                <a:solidFill>
                  <a:srgbClr val="C00000"/>
                </a:solidFill>
                <a:latin typeface="Calibri" panose="020F0502020204030204" pitchFamily="34" charset="0"/>
                <a:cs typeface="Calibri" panose="020F0502020204030204" pitchFamily="34" charset="0"/>
              </a:rPr>
              <a:t>Contribution:</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It is possible to obtain the private training data from the publicly shared gradients,</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which</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means</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the raw model transmission through network in FL is not safe.</a:t>
            </a:r>
          </a:p>
        </p:txBody>
      </p:sp>
      <p:sp>
        <p:nvSpPr>
          <p:cNvPr id="13" name="矩形 12">
            <a:extLst>
              <a:ext uri="{FF2B5EF4-FFF2-40B4-BE49-F238E27FC236}">
                <a16:creationId xmlns:a16="http://schemas.microsoft.com/office/drawing/2014/main" id="{1E83A5F0-7F3A-4AA6-8379-5695F73D0742}"/>
              </a:ext>
            </a:extLst>
          </p:cNvPr>
          <p:cNvSpPr/>
          <p:nvPr/>
        </p:nvSpPr>
        <p:spPr>
          <a:xfrm>
            <a:off x="3696100" y="1348323"/>
            <a:ext cx="918931" cy="261728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272EC153-23B3-45C4-93FD-1ABDA7FE4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997" y="2277780"/>
            <a:ext cx="4701498" cy="1944042"/>
          </a:xfrm>
          <a:prstGeom prst="rect">
            <a:avLst/>
          </a:prstGeom>
        </p:spPr>
      </p:pic>
      <p:pic>
        <p:nvPicPr>
          <p:cNvPr id="23" name="图片 22">
            <a:extLst>
              <a:ext uri="{FF2B5EF4-FFF2-40B4-BE49-F238E27FC236}">
                <a16:creationId xmlns:a16="http://schemas.microsoft.com/office/drawing/2014/main" id="{3EC8C3C1-4A05-4EDF-A578-E64B86ED8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997" y="1108222"/>
            <a:ext cx="4714890" cy="1199771"/>
          </a:xfrm>
          <a:prstGeom prst="rect">
            <a:avLst/>
          </a:prstGeom>
        </p:spPr>
      </p:pic>
      <p:sp>
        <p:nvSpPr>
          <p:cNvPr id="24" name="矩形 23">
            <a:extLst>
              <a:ext uri="{FF2B5EF4-FFF2-40B4-BE49-F238E27FC236}">
                <a16:creationId xmlns:a16="http://schemas.microsoft.com/office/drawing/2014/main" id="{D8307C1E-6CC2-41E3-939E-19B80B3996ED}"/>
              </a:ext>
            </a:extLst>
          </p:cNvPr>
          <p:cNvSpPr/>
          <p:nvPr/>
        </p:nvSpPr>
        <p:spPr>
          <a:xfrm>
            <a:off x="7157703" y="2274660"/>
            <a:ext cx="4757184" cy="194716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A9A9FB1-6566-497B-9E8B-2798A40A3AEF}"/>
              </a:ext>
            </a:extLst>
          </p:cNvPr>
          <p:cNvSpPr/>
          <p:nvPr/>
        </p:nvSpPr>
        <p:spPr>
          <a:xfrm>
            <a:off x="5715244" y="1338401"/>
            <a:ext cx="1147848" cy="261728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弧形 3">
            <a:extLst>
              <a:ext uri="{FF2B5EF4-FFF2-40B4-BE49-F238E27FC236}">
                <a16:creationId xmlns:a16="http://schemas.microsoft.com/office/drawing/2014/main" id="{97EBF72D-E391-4923-BC6A-5CC665B53D4A}"/>
              </a:ext>
            </a:extLst>
          </p:cNvPr>
          <p:cNvSpPr/>
          <p:nvPr/>
        </p:nvSpPr>
        <p:spPr>
          <a:xfrm flipH="1" flipV="1">
            <a:off x="4120177" y="3646839"/>
            <a:ext cx="2248349" cy="624759"/>
          </a:xfrm>
          <a:prstGeom prst="arc">
            <a:avLst>
              <a:gd name="adj1" fmla="val 10745783"/>
              <a:gd name="adj2" fmla="val 21520873"/>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BCAB390-F5D7-4727-B75C-78D39EBFF87D}"/>
              </a:ext>
            </a:extLst>
          </p:cNvPr>
          <p:cNvSpPr/>
          <p:nvPr/>
        </p:nvSpPr>
        <p:spPr>
          <a:xfrm>
            <a:off x="4400509" y="4186677"/>
            <a:ext cx="1888659" cy="400110"/>
          </a:xfrm>
          <a:prstGeom prst="rect">
            <a:avLst/>
          </a:prstGeom>
        </p:spPr>
        <p:txBody>
          <a:bodyPr wrap="none">
            <a:spAutoFit/>
          </a:bodyPr>
          <a:lstStyle/>
          <a:p>
            <a:r>
              <a:rPr lang="en-US" altLang="zh-CN" sz="2000" dirty="0">
                <a:solidFill>
                  <a:srgbClr val="FF0000"/>
                </a:solidFill>
              </a:rPr>
              <a:t>Nearly the same</a:t>
            </a:r>
            <a:endParaRPr lang="zh-CN" altLang="en-US" sz="2000" dirty="0">
              <a:solidFill>
                <a:srgbClr val="FF0000"/>
              </a:solidFill>
            </a:endParaRPr>
          </a:p>
        </p:txBody>
      </p:sp>
    </p:spTree>
    <p:extLst>
      <p:ext uri="{BB962C8B-B14F-4D97-AF65-F5344CB8AC3E}">
        <p14:creationId xmlns:p14="http://schemas.microsoft.com/office/powerpoint/2010/main" val="16747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697A2-C8AB-451C-ABB2-2A494A38713D}"/>
              </a:ext>
            </a:extLst>
          </p:cNvPr>
          <p:cNvSpPr>
            <a:spLocks noGrp="1"/>
          </p:cNvSpPr>
          <p:nvPr>
            <p:ph type="title"/>
          </p:nvPr>
        </p:nvSpPr>
        <p:spPr/>
        <p:txBody>
          <a:bodyPr/>
          <a:lstStyle/>
          <a:p>
            <a:r>
              <a:rPr lang="en-US" altLang="zh-CN" sz="3600" dirty="0"/>
              <a:t>Differential Privacy to Protect Gradient Exchange</a:t>
            </a:r>
            <a:endParaRPr lang="zh-CN" altLang="en-US" sz="3600" dirty="0"/>
          </a:p>
        </p:txBody>
      </p:sp>
      <p:pic>
        <p:nvPicPr>
          <p:cNvPr id="3" name="图片 2">
            <a:extLst>
              <a:ext uri="{FF2B5EF4-FFF2-40B4-BE49-F238E27FC236}">
                <a16:creationId xmlns:a16="http://schemas.microsoft.com/office/drawing/2014/main" id="{F4DE1FD2-A6EE-4B1E-99D3-6D7CC056C3D7}"/>
              </a:ext>
            </a:extLst>
          </p:cNvPr>
          <p:cNvPicPr>
            <a:picLocks noChangeAspect="1"/>
          </p:cNvPicPr>
          <p:nvPr/>
        </p:nvPicPr>
        <p:blipFill>
          <a:blip r:embed="rId3"/>
          <a:stretch>
            <a:fillRect/>
          </a:stretch>
        </p:blipFill>
        <p:spPr>
          <a:xfrm>
            <a:off x="390525" y="1244518"/>
            <a:ext cx="4993126" cy="3266964"/>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A30305-0D1A-42A2-B9A3-1CEA8858D6EE}"/>
                  </a:ext>
                </a:extLst>
              </p:cNvPr>
              <p:cNvSpPr/>
              <p:nvPr/>
            </p:nvSpPr>
            <p:spPr>
              <a:xfrm>
                <a:off x="5805487" y="2338081"/>
                <a:ext cx="6096000" cy="1015663"/>
              </a:xfrm>
              <a:prstGeom prst="rect">
                <a:avLst/>
              </a:prstGeom>
            </p:spPr>
            <p:txBody>
              <a:bodyPr>
                <a:spAutoFit/>
              </a:bodyPr>
              <a:lstStyle/>
              <a:p>
                <a:r>
                  <a:rPr lang="zh-CN" altLang="en-US" sz="2000" dirty="0">
                    <a:latin typeface="Calibri" panose="020F0502020204030204" pitchFamily="34" charset="0"/>
                    <a:cs typeface="Calibri" panose="020F0502020204030204" pitchFamily="34" charset="0"/>
                  </a:rPr>
                  <a:t>Illustration of privacy leakage on MNIST and CIFAR100 with </a:t>
                </a:r>
                <a:r>
                  <a:rPr lang="zh-CN" altLang="en-US" sz="2000" b="1" dirty="0">
                    <a:latin typeface="Calibri" panose="020F0502020204030204" pitchFamily="34" charset="0"/>
                    <a:cs typeface="Calibri" panose="020F0502020204030204" pitchFamily="34" charset="0"/>
                  </a:rPr>
                  <a:t>normal gradients and DP randomized gradients </a:t>
                </a:r>
                <a:r>
                  <a:rPr lang="zh-CN" altLang="en-US" sz="2000" dirty="0">
                    <a:latin typeface="Calibri" panose="020F0502020204030204" pitchFamily="34" charset="0"/>
                    <a:cs typeface="Calibri" panose="020F0502020204030204" pitchFamily="34" charset="0"/>
                  </a:rPr>
                  <a:t>with a Gaussian noise </a:t>
                </a:r>
                <a14:m>
                  <m:oMath xmlns:m="http://schemas.openxmlformats.org/officeDocument/2006/math">
                    <m:r>
                      <a:rPr lang="zh-CN" altLang="en-US" sz="2000" i="1" smtClean="0">
                        <a:latin typeface="Cambria Math" panose="02040503050406030204" pitchFamily="18" charset="0"/>
                      </a:rPr>
                      <m:t>𝜀</m:t>
                    </m:r>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𝑁</m:t>
                    </m:r>
                    <m:r>
                      <a:rPr lang="en-US" altLang="zh-CN" sz="2000" b="0" i="1" smtClean="0">
                        <a:latin typeface="Cambria Math" panose="02040503050406030204" pitchFamily="18" charset="0"/>
                        <a:ea typeface="Cambria Math" panose="02040503050406030204" pitchFamily="18" charset="0"/>
                      </a:rPr>
                      <m:t>(0,</m:t>
                    </m:r>
                    <m:sSup>
                      <m:sSupPr>
                        <m:ctrlPr>
                          <a:rPr lang="en-US" altLang="zh-CN" sz="2000" b="0" i="1" smtClean="0">
                            <a:latin typeface="Cambria Math" panose="02040503050406030204" pitchFamily="18" charset="0"/>
                            <a:ea typeface="Cambria Math" panose="02040503050406030204" pitchFamily="18" charset="0"/>
                          </a:rPr>
                        </m:ctrlPr>
                      </m:sSupPr>
                      <m:e>
                        <m:r>
                          <a:rPr lang="zh-CN" altLang="en-US" sz="2000" b="0" i="1" smtClean="0">
                            <a:latin typeface="Cambria Math" panose="02040503050406030204" pitchFamily="18" charset="0"/>
                            <a:ea typeface="Cambria Math" panose="02040503050406030204" pitchFamily="18" charset="0"/>
                          </a:rPr>
                          <m:t>𝛿</m:t>
                        </m:r>
                      </m:e>
                      <m:sup>
                        <m:r>
                          <a:rPr lang="en-US" altLang="zh-CN" sz="2000" b="0" i="1" smtClean="0">
                            <a:latin typeface="Cambria Math" panose="02040503050406030204" pitchFamily="18" charset="0"/>
                            <a:ea typeface="Cambria Math" panose="02040503050406030204" pitchFamily="18" charset="0"/>
                          </a:rPr>
                          <m:t>2</m:t>
                        </m:r>
                      </m:sup>
                    </m:sSup>
                    <m:r>
                      <a:rPr lang="en-US" altLang="zh-CN" sz="2000" b="0" i="1" smtClean="0">
                        <a:latin typeface="Cambria Math" panose="02040503050406030204" pitchFamily="18" charset="0"/>
                        <a:ea typeface="Cambria Math" panose="02040503050406030204" pitchFamily="18" charset="0"/>
                      </a:rPr>
                      <m:t>𝐼</m:t>
                    </m:r>
                    <m:r>
                      <a:rPr lang="en-US" altLang="zh-CN" sz="2000" b="0" i="1" smtClean="0">
                        <a:latin typeface="Cambria Math" panose="02040503050406030204" pitchFamily="18" charset="0"/>
                        <a:ea typeface="Cambria Math" panose="02040503050406030204" pitchFamily="18" charset="0"/>
                      </a:rPr>
                      <m:t>)</m:t>
                    </m:r>
                  </m:oMath>
                </a14:m>
                <a:endParaRPr lang="zh-CN" altLang="en-US" sz="2000" dirty="0">
                  <a:latin typeface="Calibri" panose="020F0502020204030204" pitchFamily="34" charset="0"/>
                  <a:cs typeface="Calibri" panose="020F0502020204030204" pitchFamily="34" charset="0"/>
                </a:endParaRPr>
              </a:p>
            </p:txBody>
          </p:sp>
        </mc:Choice>
        <mc:Fallback xmlns="">
          <p:sp>
            <p:nvSpPr>
              <p:cNvPr id="4" name="矩形 3">
                <a:extLst>
                  <a:ext uri="{FF2B5EF4-FFF2-40B4-BE49-F238E27FC236}">
                    <a16:creationId xmlns:a16="http://schemas.microsoft.com/office/drawing/2014/main" id="{26A30305-0D1A-42A2-B9A3-1CEA8858D6EE}"/>
                  </a:ext>
                </a:extLst>
              </p:cNvPr>
              <p:cNvSpPr>
                <a:spLocks noRot="1" noChangeAspect="1" noMove="1" noResize="1" noEditPoints="1" noAdjustHandles="1" noChangeArrowheads="1" noChangeShapeType="1" noTextEdit="1"/>
              </p:cNvSpPr>
              <p:nvPr/>
            </p:nvSpPr>
            <p:spPr>
              <a:xfrm>
                <a:off x="5805487" y="2338081"/>
                <a:ext cx="6096000" cy="1015663"/>
              </a:xfrm>
              <a:prstGeom prst="rect">
                <a:avLst/>
              </a:prstGeom>
              <a:blipFill>
                <a:blip r:embed="rId4"/>
                <a:stretch>
                  <a:fillRect l="-1000" t="-3614" b="-10241"/>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D35CABF1-DE9D-4FAC-901D-7E5367E6C7B0}"/>
              </a:ext>
            </a:extLst>
          </p:cNvPr>
          <p:cNvSpPr/>
          <p:nvPr/>
        </p:nvSpPr>
        <p:spPr>
          <a:xfrm>
            <a:off x="390525" y="1060917"/>
            <a:ext cx="11506200" cy="353013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BE313B4-9461-4980-983B-5CC1D2ACD87E}"/>
              </a:ext>
            </a:extLst>
          </p:cNvPr>
          <p:cNvGrpSpPr/>
          <p:nvPr/>
        </p:nvGrpSpPr>
        <p:grpSpPr>
          <a:xfrm>
            <a:off x="0" y="4447306"/>
            <a:ext cx="12192000" cy="2376023"/>
            <a:chOff x="0" y="4447306"/>
            <a:chExt cx="12192000" cy="2376023"/>
          </a:xfrm>
        </p:grpSpPr>
        <p:sp>
          <p:nvSpPr>
            <p:cNvPr id="8" name="标题 1">
              <a:extLst>
                <a:ext uri="{FF2B5EF4-FFF2-40B4-BE49-F238E27FC236}">
                  <a16:creationId xmlns:a16="http://schemas.microsoft.com/office/drawing/2014/main" id="{42E24EA1-A350-4DB4-B5C5-8D06992D1AAB}"/>
                </a:ext>
              </a:extLst>
            </p:cNvPr>
            <p:cNvSpPr txBox="1">
              <a:spLocks/>
            </p:cNvSpPr>
            <p:nvPr/>
          </p:nvSpPr>
          <p:spPr>
            <a:xfrm>
              <a:off x="300037" y="4447306"/>
              <a:ext cx="11710988" cy="87097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b="1" kern="1200">
                  <a:solidFill>
                    <a:schemeClr val="tx1"/>
                  </a:solidFill>
                  <a:latin typeface="Calibri" panose="020F0502020204030204" pitchFamily="34" charset="0"/>
                  <a:ea typeface="+mj-ea"/>
                  <a:cs typeface="Calibri" panose="020F0502020204030204" pitchFamily="34" charset="0"/>
                </a:defRPr>
              </a:lvl1pPr>
            </a:lstStyle>
            <a:p>
              <a:r>
                <a:rPr lang="en-US" altLang="zh-CN" sz="3200" dirty="0"/>
                <a:t>DP is the most popular and effective solution, currently [refs]</a:t>
              </a:r>
              <a:endParaRPr lang="zh-CN" altLang="en-US" sz="3200" dirty="0"/>
            </a:p>
          </p:txBody>
        </p:sp>
        <p:sp>
          <p:nvSpPr>
            <p:cNvPr id="10" name="Rectangle 1">
              <a:extLst>
                <a:ext uri="{FF2B5EF4-FFF2-40B4-BE49-F238E27FC236}">
                  <a16:creationId xmlns:a16="http://schemas.microsoft.com/office/drawing/2014/main" id="{51A128D3-79C1-4468-B5CC-A3E85A6D2E53}"/>
                </a:ext>
              </a:extLst>
            </p:cNvPr>
            <p:cNvSpPr>
              <a:spLocks noChangeArrowheads="1"/>
            </p:cNvSpPr>
            <p:nvPr/>
          </p:nvSpPr>
          <p:spPr bwMode="auto">
            <a:xfrm>
              <a:off x="0" y="5304264"/>
              <a:ext cx="12192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kumimoji="0" lang="en-US" altLang="zh-CN" sz="1600" b="0" i="0" u="none" strike="noStrike" cap="none" normalizeH="0" baseline="0" dirty="0">
                  <a:ln>
                    <a:noFill/>
                  </a:ln>
                  <a:solidFill>
                    <a:srgbClr val="000000"/>
                  </a:solidFill>
                  <a:effectLst/>
                  <a:cs typeface="Calibri" panose="020F0502020204030204" pitchFamily="34" charset="0"/>
                </a:rPr>
                <a:t>Ref #1: </a:t>
              </a:r>
              <a:r>
                <a:rPr lang="en-US" altLang="zh-CN" sz="1600" dirty="0">
                  <a:solidFill>
                    <a:srgbClr val="000000"/>
                  </a:solidFill>
                  <a:cs typeface="Calibri" panose="020F0502020204030204" pitchFamily="34" charset="0"/>
                </a:rPr>
                <a:t>Learning </a:t>
              </a:r>
              <a:r>
                <a:rPr lang="en-US" altLang="zh-CN" sz="1600" b="1" dirty="0">
                  <a:solidFill>
                    <a:srgbClr val="000000"/>
                  </a:solidFill>
                  <a:cs typeface="Calibri" panose="020F0502020204030204" pitchFamily="34" charset="0"/>
                </a:rPr>
                <a:t>differentially private </a:t>
              </a:r>
              <a:r>
                <a:rPr lang="en-US" altLang="zh-CN" sz="1600" dirty="0">
                  <a:solidFill>
                    <a:srgbClr val="000000"/>
                  </a:solidFill>
                  <a:cs typeface="Calibri" panose="020F0502020204030204" pitchFamily="34" charset="0"/>
                </a:rPr>
                <a:t>recurrent language models; ICLR-18; Google</a:t>
              </a:r>
            </a:p>
            <a:p>
              <a:pPr lvl="0" algn="ctr" eaLnBrk="0" fontAlgn="base" hangingPunct="0">
                <a:spcBef>
                  <a:spcPct val="0"/>
                </a:spcBef>
                <a:spcAft>
                  <a:spcPct val="0"/>
                </a:spcAft>
              </a:pPr>
              <a:r>
                <a:rPr kumimoji="0" lang="en-US" altLang="zh-CN" sz="1600" b="0" i="0" u="none" strike="noStrike" cap="none" normalizeH="0" baseline="0" dirty="0">
                  <a:ln>
                    <a:noFill/>
                  </a:ln>
                  <a:solidFill>
                    <a:srgbClr val="000000"/>
                  </a:solidFill>
                  <a:effectLst/>
                  <a:cs typeface="Calibri" panose="020F0502020204030204" pitchFamily="34" charset="0"/>
                </a:rPr>
                <a:t>Ref #2: </a:t>
              </a:r>
              <a:r>
                <a:rPr lang="en-US" altLang="zh-CN" sz="1600" dirty="0">
                  <a:solidFill>
                    <a:srgbClr val="000000"/>
                  </a:solidFill>
                  <a:cs typeface="Calibri" panose="020F0502020204030204" pitchFamily="34" charset="0"/>
                </a:rPr>
                <a:t>Privacy accounting and quality control in the sage </a:t>
              </a:r>
              <a:r>
                <a:rPr lang="en-US" altLang="zh-CN" sz="1600" b="1" dirty="0">
                  <a:solidFill>
                    <a:srgbClr val="000000"/>
                  </a:solidFill>
                  <a:cs typeface="Calibri" panose="020F0502020204030204" pitchFamily="34" charset="0"/>
                </a:rPr>
                <a:t>differentially private </a:t>
              </a:r>
              <a:r>
                <a:rPr lang="en-US" altLang="zh-CN" sz="1600" dirty="0">
                  <a:solidFill>
                    <a:srgbClr val="000000"/>
                  </a:solidFill>
                  <a:cs typeface="Calibri" panose="020F0502020204030204" pitchFamily="34" charset="0"/>
                </a:rPr>
                <a:t>ML platform; SOSP; Columbia University</a:t>
              </a:r>
            </a:p>
            <a:p>
              <a:pPr lvl="0" algn="ctr" eaLnBrk="0" fontAlgn="base" hangingPunct="0">
                <a:spcBef>
                  <a:spcPct val="0"/>
                </a:spcBef>
                <a:spcAft>
                  <a:spcPct val="0"/>
                </a:spcAft>
              </a:pPr>
              <a:r>
                <a:rPr kumimoji="0" lang="en-US" altLang="zh-CN" sz="1600" b="0" i="0" u="none" strike="noStrike" cap="none" normalizeH="0" baseline="0" dirty="0">
                  <a:ln>
                    <a:noFill/>
                  </a:ln>
                  <a:solidFill>
                    <a:srgbClr val="000000"/>
                  </a:solidFill>
                  <a:effectLst/>
                  <a:cs typeface="Calibri" panose="020F0502020204030204" pitchFamily="34" charset="0"/>
                </a:rPr>
                <a:t>Ref #3: FLAME: </a:t>
              </a:r>
              <a:r>
                <a:rPr kumimoji="0" lang="en-US" altLang="zh-CN" sz="1600" b="1" i="0" u="none" strike="noStrike" cap="none" normalizeH="0" baseline="0" dirty="0">
                  <a:ln>
                    <a:noFill/>
                  </a:ln>
                  <a:solidFill>
                    <a:srgbClr val="000000"/>
                  </a:solidFill>
                  <a:effectLst/>
                  <a:cs typeface="Calibri" panose="020F0502020204030204" pitchFamily="34" charset="0"/>
                </a:rPr>
                <a:t>differentially private </a:t>
              </a:r>
              <a:r>
                <a:rPr kumimoji="0" lang="en-US" altLang="zh-CN" sz="1600" b="0" i="0" u="none" strike="noStrike" cap="none" normalizeH="0" baseline="0" dirty="0">
                  <a:ln>
                    <a:noFill/>
                  </a:ln>
                  <a:solidFill>
                    <a:srgbClr val="000000"/>
                  </a:solidFill>
                  <a:effectLst/>
                  <a:cs typeface="Calibri" panose="020F0502020204030204" pitchFamily="34" charset="0"/>
                </a:rPr>
                <a:t>federated learning in the shuffle model; IJCAI-21; </a:t>
              </a:r>
              <a:r>
                <a:rPr lang="en-US" altLang="zh-CN" sz="1600" dirty="0">
                  <a:solidFill>
                    <a:srgbClr val="000000"/>
                  </a:solidFill>
                  <a:cs typeface="Calibri" panose="020F0502020204030204" pitchFamily="34" charset="0"/>
                </a:rPr>
                <a:t>Renmin University of China</a:t>
              </a:r>
              <a:endParaRPr kumimoji="0" lang="en-US" altLang="zh-CN" sz="1600" b="0" i="0" u="none" strike="noStrike" cap="none" normalizeH="0" baseline="0" dirty="0">
                <a:ln>
                  <a:noFill/>
                </a:ln>
                <a:solidFill>
                  <a:srgbClr val="000000"/>
                </a:solidFill>
                <a:effectLst/>
                <a:cs typeface="Calibri" panose="020F0502020204030204" pitchFamily="34" charset="0"/>
              </a:endParaRPr>
            </a:p>
            <a:p>
              <a:pPr lvl="0" algn="ctr" eaLnBrk="0" fontAlgn="base" hangingPunct="0">
                <a:spcBef>
                  <a:spcPct val="0"/>
                </a:spcBef>
                <a:spcAft>
                  <a:spcPct val="0"/>
                </a:spcAft>
              </a:pPr>
              <a:r>
                <a:rPr kumimoji="0" lang="en-US" altLang="zh-CN" sz="1600" b="0" i="0" u="none" strike="noStrike" cap="none" normalizeH="0" baseline="0" dirty="0">
                  <a:ln>
                    <a:noFill/>
                  </a:ln>
                  <a:solidFill>
                    <a:srgbClr val="000000"/>
                  </a:solidFill>
                  <a:effectLst/>
                  <a:cs typeface="Calibri" panose="020F0502020204030204" pitchFamily="34" charset="0"/>
                </a:rPr>
                <a:t>Ref #4: </a:t>
              </a:r>
              <a:r>
                <a:rPr lang="en-US" altLang="zh-CN" sz="1600" dirty="0">
                  <a:solidFill>
                    <a:srgbClr val="000000"/>
                  </a:solidFill>
                  <a:cs typeface="Calibri" panose="020F0502020204030204" pitchFamily="34" charset="0"/>
                </a:rPr>
                <a:t>LDP-FL: practical private aggregation in federated learning with local </a:t>
              </a:r>
              <a:r>
                <a:rPr lang="en-US" altLang="zh-CN" sz="1600" b="1" dirty="0">
                  <a:solidFill>
                    <a:srgbClr val="000000"/>
                  </a:solidFill>
                  <a:cs typeface="Calibri" panose="020F0502020204030204" pitchFamily="34" charset="0"/>
                </a:rPr>
                <a:t>differential privacy</a:t>
              </a:r>
              <a:r>
                <a:rPr lang="en-US" altLang="zh-CN" sz="1600" dirty="0">
                  <a:solidFill>
                    <a:srgbClr val="000000"/>
                  </a:solidFill>
                  <a:cs typeface="Calibri" panose="020F0502020204030204" pitchFamily="34" charset="0"/>
                </a:rPr>
                <a:t>; IJCAI-21; Lehigh University</a:t>
              </a:r>
            </a:p>
            <a:p>
              <a:pPr lvl="0" algn="ctr" eaLnBrk="0" fontAlgn="base" hangingPunct="0">
                <a:spcBef>
                  <a:spcPct val="0"/>
                </a:spcBef>
                <a:spcAft>
                  <a:spcPct val="0"/>
                </a:spcAft>
              </a:pPr>
              <a:r>
                <a:rPr kumimoji="0" lang="en-US" altLang="zh-CN" sz="1600" b="0" i="0" u="none" strike="noStrike" cap="none" normalizeH="0" baseline="0" dirty="0">
                  <a:ln>
                    <a:noFill/>
                  </a:ln>
                  <a:solidFill>
                    <a:srgbClr val="000000"/>
                  </a:solidFill>
                  <a:effectLst/>
                  <a:cs typeface="Calibri" panose="020F0502020204030204" pitchFamily="34" charset="0"/>
                </a:rPr>
                <a:t>Ref #5: </a:t>
              </a:r>
              <a:r>
                <a:rPr lang="en-US" altLang="zh-CN" sz="1600" dirty="0">
                  <a:solidFill>
                    <a:srgbClr val="000000"/>
                  </a:solidFill>
                  <a:cs typeface="Calibri" panose="020F0502020204030204" pitchFamily="34" charset="0"/>
                </a:rPr>
                <a:t>Renyi </a:t>
              </a:r>
              <a:r>
                <a:rPr lang="en-US" altLang="zh-CN" sz="1600" b="1" dirty="0">
                  <a:solidFill>
                    <a:srgbClr val="000000"/>
                  </a:solidFill>
                  <a:cs typeface="Calibri" panose="020F0502020204030204" pitchFamily="34" charset="0"/>
                </a:rPr>
                <a:t>differential privacy </a:t>
              </a:r>
              <a:r>
                <a:rPr lang="en-US" altLang="zh-CN" sz="1600" dirty="0">
                  <a:solidFill>
                    <a:srgbClr val="000000"/>
                  </a:solidFill>
                  <a:cs typeface="Calibri" panose="020F0502020204030204" pitchFamily="34" charset="0"/>
                </a:rPr>
                <a:t>of the subsampled shuffle model in distributed learning; NeurIPS-21; University of California</a:t>
              </a:r>
            </a:p>
          </p:txBody>
        </p:sp>
        <p:sp>
          <p:nvSpPr>
            <p:cNvPr id="17" name="矩形 16">
              <a:extLst>
                <a:ext uri="{FF2B5EF4-FFF2-40B4-BE49-F238E27FC236}">
                  <a16:creationId xmlns:a16="http://schemas.microsoft.com/office/drawing/2014/main" id="{5979884C-9EB7-47D4-A9DF-B9750458E1C0}"/>
                </a:ext>
              </a:extLst>
            </p:cNvPr>
            <p:cNvSpPr/>
            <p:nvPr/>
          </p:nvSpPr>
          <p:spPr>
            <a:xfrm>
              <a:off x="390525" y="4695082"/>
              <a:ext cx="11506200" cy="212824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2A91CEC8-2BFC-4CDE-9FAF-8094499B9878}"/>
              </a:ext>
            </a:extLst>
          </p:cNvPr>
          <p:cNvSpPr/>
          <p:nvPr/>
        </p:nvSpPr>
        <p:spPr>
          <a:xfrm>
            <a:off x="3119717" y="2878000"/>
            <a:ext cx="731521" cy="87097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5021132-10C3-4113-9FEA-0908630E50DC}"/>
              </a:ext>
            </a:extLst>
          </p:cNvPr>
          <p:cNvSpPr/>
          <p:nvPr/>
        </p:nvSpPr>
        <p:spPr>
          <a:xfrm>
            <a:off x="3909452" y="3752347"/>
            <a:ext cx="731521" cy="72723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B448F744-04E7-416D-B621-4BE1761A6D0A}"/>
              </a:ext>
            </a:extLst>
          </p:cNvPr>
          <p:cNvCxnSpPr/>
          <p:nvPr/>
        </p:nvCxnSpPr>
        <p:spPr>
          <a:xfrm>
            <a:off x="4640973" y="4120180"/>
            <a:ext cx="10713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8A10D78-6511-40D6-81AD-8F0AC9F26B79}"/>
              </a:ext>
            </a:extLst>
          </p:cNvPr>
          <p:cNvSpPr/>
          <p:nvPr/>
        </p:nvSpPr>
        <p:spPr>
          <a:xfrm>
            <a:off x="5705475" y="3898581"/>
            <a:ext cx="2050789" cy="400110"/>
          </a:xfrm>
          <a:prstGeom prst="rect">
            <a:avLst/>
          </a:prstGeom>
        </p:spPr>
        <p:txBody>
          <a:bodyPr wrap="square">
            <a:spAutoFit/>
          </a:bodyPr>
          <a:lstStyle/>
          <a:p>
            <a:r>
              <a:rPr lang="en-US" altLang="zh-CN" sz="2000" dirty="0">
                <a:solidFill>
                  <a:srgbClr val="FF0000"/>
                </a:solidFill>
                <a:latin typeface="Calibri" panose="020F0502020204030204" pitchFamily="34" charset="0"/>
                <a:cs typeface="Calibri" panose="020F0502020204030204" pitchFamily="34" charset="0"/>
              </a:rPr>
              <a:t>1× more rounds</a:t>
            </a:r>
            <a:endParaRPr lang="zh-CN" altLang="en-US" sz="20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79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697A2-C8AB-451C-ABB2-2A494A38713D}"/>
              </a:ext>
            </a:extLst>
          </p:cNvPr>
          <p:cNvSpPr>
            <a:spLocks noGrp="1"/>
          </p:cNvSpPr>
          <p:nvPr>
            <p:ph type="title"/>
          </p:nvPr>
        </p:nvSpPr>
        <p:spPr/>
        <p:txBody>
          <a:bodyPr/>
          <a:lstStyle/>
          <a:p>
            <a:r>
              <a:rPr lang="en-US" altLang="zh-CN" sz="3600" dirty="0"/>
              <a:t>Challenges of Differentially Private FL </a:t>
            </a:r>
            <a:r>
              <a:rPr lang="en-US" altLang="zh-CN" sz="3600" dirty="0">
                <a:solidFill>
                  <a:schemeClr val="tx1">
                    <a:lumMod val="95000"/>
                    <a:lumOff val="5000"/>
                  </a:schemeClr>
                </a:solidFill>
              </a:rPr>
              <a:t>System</a:t>
            </a:r>
            <a:endParaRPr lang="zh-CN" altLang="en-US" sz="3600" dirty="0">
              <a:solidFill>
                <a:schemeClr val="tx1">
                  <a:lumMod val="95000"/>
                  <a:lumOff val="5000"/>
                </a:schemeClr>
              </a:solidFill>
            </a:endParaRPr>
          </a:p>
        </p:txBody>
      </p:sp>
      <p:sp>
        <p:nvSpPr>
          <p:cNvPr id="4" name="矩形 3">
            <a:extLst>
              <a:ext uri="{FF2B5EF4-FFF2-40B4-BE49-F238E27FC236}">
                <a16:creationId xmlns:a16="http://schemas.microsoft.com/office/drawing/2014/main" id="{E33D43D4-D50A-4EEC-9D8B-40C21146EF58}"/>
              </a:ext>
            </a:extLst>
          </p:cNvPr>
          <p:cNvSpPr/>
          <p:nvPr/>
        </p:nvSpPr>
        <p:spPr>
          <a:xfrm>
            <a:off x="295275" y="1700757"/>
            <a:ext cx="11715750" cy="830997"/>
          </a:xfrm>
          <a:prstGeom prst="rect">
            <a:avLst/>
          </a:prstGeom>
        </p:spPr>
        <p:txBody>
          <a:bodyPr wrap="square">
            <a:spAutoFit/>
          </a:bodyPr>
          <a:lstStyle/>
          <a:p>
            <a:r>
              <a:rPr lang="zh-CN" altLang="en-US" sz="2400" dirty="0">
                <a:latin typeface="Calibri" panose="020F0502020204030204" pitchFamily="34" charset="0"/>
                <a:cs typeface="Calibri" panose="020F0502020204030204" pitchFamily="34" charset="0"/>
              </a:rPr>
              <a:t>Although differential privacy technology performs well on a </a:t>
            </a:r>
            <a:r>
              <a:rPr lang="zh-CN" altLang="en-US" sz="2400" b="1" dirty="0">
                <a:cs typeface="Calibri" panose="020F0502020204030204" pitchFamily="34" charset="0"/>
              </a:rPr>
              <a:t>single FL task</a:t>
            </a:r>
            <a:r>
              <a:rPr lang="en-US" altLang="zh-CN" sz="2400" dirty="0">
                <a:latin typeface="Calibri" panose="020F0502020204030204" pitchFamily="34" charset="0"/>
                <a:cs typeface="Calibri" panose="020F0502020204030204" pitchFamily="34" charset="0"/>
              </a:rPr>
              <a:t>, it causes </a:t>
            </a:r>
            <a:r>
              <a:rPr lang="en-US" altLang="zh-CN" sz="2400" b="1" dirty="0">
                <a:latin typeface="Calibri" panose="020F0502020204030204" pitchFamily="34" charset="0"/>
                <a:cs typeface="Calibri" panose="020F0502020204030204" pitchFamily="34" charset="0"/>
              </a:rPr>
              <a:t>serious performance degradation</a:t>
            </a:r>
            <a:r>
              <a:rPr lang="en-US" altLang="zh-CN" sz="2400" dirty="0">
                <a:latin typeface="Calibri" panose="020F0502020204030204" pitchFamily="34" charset="0"/>
                <a:cs typeface="Calibri" panose="020F0502020204030204" pitchFamily="34" charset="0"/>
              </a:rPr>
              <a:t> in more practical scenario with </a:t>
            </a:r>
            <a:r>
              <a:rPr lang="en-US" altLang="zh-CN" sz="2400" b="1" dirty="0">
                <a:latin typeface="Calibri" panose="020F0502020204030204" pitchFamily="34" charset="0"/>
                <a:cs typeface="Calibri" panose="020F0502020204030204" pitchFamily="34" charset="0"/>
              </a:rPr>
              <a:t>multiple submitted FL jobs</a:t>
            </a:r>
            <a:r>
              <a:rPr lang="en-US" altLang="zh-CN" sz="2400" dirty="0">
                <a:latin typeface="Calibri" panose="020F0502020204030204" pitchFamily="34" charset="0"/>
                <a:cs typeface="Calibri" panose="020F0502020204030204" pitchFamily="34" charset="0"/>
              </a:rPr>
              <a:t>.</a:t>
            </a:r>
            <a:endParaRPr lang="zh-CN" altLang="en-US" sz="2400" dirty="0">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BF810E97-EC8C-4C0F-841F-6005CB976382}"/>
              </a:ext>
            </a:extLst>
          </p:cNvPr>
          <p:cNvPicPr>
            <a:picLocks noChangeAspect="1"/>
          </p:cNvPicPr>
          <p:nvPr/>
        </p:nvPicPr>
        <p:blipFill>
          <a:blip r:embed="rId3"/>
          <a:stretch>
            <a:fillRect/>
          </a:stretch>
        </p:blipFill>
        <p:spPr>
          <a:xfrm>
            <a:off x="838200" y="2895940"/>
            <a:ext cx="3948112" cy="2728053"/>
          </a:xfrm>
          <a:prstGeom prst="rect">
            <a:avLst/>
          </a:prstGeom>
        </p:spPr>
      </p:pic>
      <p:pic>
        <p:nvPicPr>
          <p:cNvPr id="8" name="图片 7">
            <a:extLst>
              <a:ext uri="{FF2B5EF4-FFF2-40B4-BE49-F238E27FC236}">
                <a16:creationId xmlns:a16="http://schemas.microsoft.com/office/drawing/2014/main" id="{112C5F4C-F897-4DF2-8809-9936D703938C}"/>
              </a:ext>
            </a:extLst>
          </p:cNvPr>
          <p:cNvPicPr>
            <a:picLocks noChangeAspect="1"/>
          </p:cNvPicPr>
          <p:nvPr/>
        </p:nvPicPr>
        <p:blipFill>
          <a:blip r:embed="rId4"/>
          <a:stretch>
            <a:fillRect/>
          </a:stretch>
        </p:blipFill>
        <p:spPr>
          <a:xfrm>
            <a:off x="7539040" y="2895940"/>
            <a:ext cx="3279881" cy="2728053"/>
          </a:xfrm>
          <a:prstGeom prst="rect">
            <a:avLst/>
          </a:prstGeom>
        </p:spPr>
      </p:pic>
      <p:sp>
        <p:nvSpPr>
          <p:cNvPr id="5" name="矩形 4">
            <a:extLst>
              <a:ext uri="{FF2B5EF4-FFF2-40B4-BE49-F238E27FC236}">
                <a16:creationId xmlns:a16="http://schemas.microsoft.com/office/drawing/2014/main" id="{21AEE810-168F-44FB-8A30-58E94BE15E30}"/>
              </a:ext>
            </a:extLst>
          </p:cNvPr>
          <p:cNvSpPr/>
          <p:nvPr/>
        </p:nvSpPr>
        <p:spPr>
          <a:xfrm>
            <a:off x="295275" y="5842337"/>
            <a:ext cx="6315075" cy="707886"/>
          </a:xfrm>
          <a:prstGeom prst="rect">
            <a:avLst/>
          </a:prstGeom>
        </p:spPr>
        <p:txBody>
          <a:bodyPr wrap="square">
            <a:spAutoFit/>
          </a:bodyPr>
          <a:lstStyle/>
          <a:p>
            <a:r>
              <a:rPr lang="en-US" altLang="zh-CN" sz="2000" dirty="0">
                <a:latin typeface="Calibri" panose="020F0502020204030204" pitchFamily="34" charset="0"/>
                <a:cs typeface="Calibri" panose="020F0502020204030204" pitchFamily="34" charset="0"/>
              </a:rPr>
              <a:t>(a) A</a:t>
            </a:r>
            <a:r>
              <a:rPr lang="zh-CN" altLang="en-US" sz="2000" dirty="0">
                <a:latin typeface="Calibri" panose="020F0502020204030204" pitchFamily="34" charset="0"/>
                <a:cs typeface="Calibri" panose="020F0502020204030204" pitchFamily="34" charset="0"/>
              </a:rPr>
              <a:t>verage accuracy of allocated jobs decreased significantly </a:t>
            </a:r>
            <a:r>
              <a:rPr lang="en-US" altLang="zh-CN" sz="2000" dirty="0">
                <a:latin typeface="Calibri" panose="020F0502020204030204" pitchFamily="34" charset="0"/>
                <a:cs typeface="Calibri" panose="020F0502020204030204" pitchFamily="34" charset="0"/>
              </a:rPr>
              <a:t>(</a:t>
            </a:r>
            <a:r>
              <a:rPr lang="en-US" altLang="zh-CN" sz="2000" dirty="0">
                <a:solidFill>
                  <a:srgbClr val="C00000"/>
                </a:solidFill>
                <a:latin typeface="Calibri" panose="020F0502020204030204" pitchFamily="34" charset="0"/>
                <a:cs typeface="Calibri" panose="020F0502020204030204" pitchFamily="34" charset="0"/>
              </a:rPr>
              <a:t>23%</a:t>
            </a:r>
            <a:r>
              <a:rPr lang="zh-CN" altLang="en-US" sz="2000" dirty="0">
                <a:solidFill>
                  <a:srgbClr val="C00000"/>
                </a:solidFill>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a:t>
            </a:r>
            <a:r>
              <a:rPr lang="zh-CN" altLang="en-US" sz="2000" dirty="0">
                <a:latin typeface="Calibri" panose="020F0502020204030204" pitchFamily="34" charset="0"/>
                <a:cs typeface="Calibri" panose="020F0502020204030204" pitchFamily="34" charset="0"/>
              </a:rPr>
              <a:t> as the number of jobs increased. </a:t>
            </a:r>
          </a:p>
        </p:txBody>
      </p:sp>
      <p:sp>
        <p:nvSpPr>
          <p:cNvPr id="10" name="矩形 9">
            <a:extLst>
              <a:ext uri="{FF2B5EF4-FFF2-40B4-BE49-F238E27FC236}">
                <a16:creationId xmlns:a16="http://schemas.microsoft.com/office/drawing/2014/main" id="{2DB44293-38AA-4F6D-A2D9-AB52B539815D}"/>
              </a:ext>
            </a:extLst>
          </p:cNvPr>
          <p:cNvSpPr/>
          <p:nvPr/>
        </p:nvSpPr>
        <p:spPr>
          <a:xfrm>
            <a:off x="6429374" y="5842337"/>
            <a:ext cx="5762625" cy="1015663"/>
          </a:xfrm>
          <a:prstGeom prst="rect">
            <a:avLst/>
          </a:prstGeom>
        </p:spPr>
        <p:txBody>
          <a:bodyPr wrap="square">
            <a:spAutoFit/>
          </a:bodyPr>
          <a:lstStyle/>
          <a:p>
            <a:r>
              <a:rPr lang="en-US" altLang="zh-CN" sz="2000" dirty="0">
                <a:latin typeface="Calibri" panose="020F0502020204030204" pitchFamily="34" charset="0"/>
                <a:cs typeface="Calibri" panose="020F0502020204030204" pitchFamily="34" charset="0"/>
              </a:rPr>
              <a:t>(b) Only a very small number of jobs (</a:t>
            </a:r>
            <a:r>
              <a:rPr lang="en-US" altLang="zh-CN" sz="2000" dirty="0">
                <a:solidFill>
                  <a:srgbClr val="C00000"/>
                </a:solidFill>
                <a:latin typeface="Calibri" panose="020F0502020204030204" pitchFamily="34" charset="0"/>
                <a:cs typeface="Calibri" panose="020F0502020204030204" pitchFamily="34" charset="0"/>
              </a:rPr>
              <a:t>14.6%</a:t>
            </a:r>
            <a:r>
              <a:rPr lang="en-US" altLang="zh-CN" sz="2000" dirty="0">
                <a:latin typeface="Calibri" panose="020F0502020204030204" pitchFamily="34" charset="0"/>
                <a:cs typeface="Calibri" panose="020F0502020204030204" pitchFamily="34" charset="0"/>
              </a:rPr>
              <a:t>) obtained acceptable model accuracy (e.g., ≥ 80%), and most jobs’ accuracy </a:t>
            </a:r>
            <a:r>
              <a:rPr lang="en-US" altLang="zh-CN" sz="2000" dirty="0">
                <a:solidFill>
                  <a:srgbClr val="C00000"/>
                </a:solidFill>
                <a:latin typeface="Calibri" panose="020F0502020204030204" pitchFamily="34" charset="0"/>
                <a:cs typeface="Calibri" panose="020F0502020204030204" pitchFamily="34" charset="0"/>
              </a:rPr>
              <a:t>is too low </a:t>
            </a:r>
            <a:r>
              <a:rPr lang="en-US" altLang="zh-CN" sz="2000" dirty="0">
                <a:latin typeface="Calibri" panose="020F0502020204030204" pitchFamily="34" charset="0"/>
                <a:cs typeface="Calibri" panose="020F0502020204030204" pitchFamily="34" charset="0"/>
              </a:rPr>
              <a:t>(e.g., &lt; 70%).</a:t>
            </a:r>
            <a:endParaRPr lang="zh-CN"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EE7ABE89-D938-4390-9B6A-C18181775D4B}"/>
              </a:ext>
            </a:extLst>
          </p:cNvPr>
          <p:cNvSpPr/>
          <p:nvPr/>
        </p:nvSpPr>
        <p:spPr>
          <a:xfrm>
            <a:off x="2646638" y="1066633"/>
            <a:ext cx="5501827" cy="584775"/>
          </a:xfrm>
          <a:prstGeom prst="rect">
            <a:avLst/>
          </a:prstGeom>
        </p:spPr>
        <p:txBody>
          <a:bodyPr wrap="none">
            <a:spAutoFit/>
          </a:bodyPr>
          <a:lstStyle/>
          <a:p>
            <a:r>
              <a:rPr lang="zh-CN" altLang="en-US" sz="3200" b="1" dirty="0">
                <a:solidFill>
                  <a:srgbClr val="C00000"/>
                </a:solidFill>
                <a:latin typeface="Calibri" panose="020F0502020204030204" pitchFamily="34" charset="0"/>
                <a:cs typeface="Calibri" panose="020F0502020204030204" pitchFamily="34" charset="0"/>
              </a:rPr>
              <a:t>System or platform perspective</a:t>
            </a:r>
          </a:p>
        </p:txBody>
      </p:sp>
      <p:pic>
        <p:nvPicPr>
          <p:cNvPr id="12" name="图形 11">
            <a:extLst>
              <a:ext uri="{FF2B5EF4-FFF2-40B4-BE49-F238E27FC236}">
                <a16:creationId xmlns:a16="http://schemas.microsoft.com/office/drawing/2014/main" id="{7CC57F85-221F-4E29-AC5B-AA99010B9D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48465" y="1180231"/>
            <a:ext cx="595368" cy="357578"/>
          </a:xfrm>
          <a:prstGeom prst="rect">
            <a:avLst/>
          </a:prstGeom>
        </p:spPr>
      </p:pic>
      <p:cxnSp>
        <p:nvCxnSpPr>
          <p:cNvPr id="9" name="直接箭头连接符 8">
            <a:extLst>
              <a:ext uri="{FF2B5EF4-FFF2-40B4-BE49-F238E27FC236}">
                <a16:creationId xmlns:a16="http://schemas.microsoft.com/office/drawing/2014/main" id="{1ECA770F-8DB2-4919-92DC-E16C0CDC3F84}"/>
              </a:ext>
            </a:extLst>
          </p:cNvPr>
          <p:cNvCxnSpPr>
            <a:cxnSpLocks/>
          </p:cNvCxnSpPr>
          <p:nvPr/>
        </p:nvCxnSpPr>
        <p:spPr>
          <a:xfrm>
            <a:off x="2248348" y="4001845"/>
            <a:ext cx="2259106" cy="311971"/>
          </a:xfrm>
          <a:prstGeom prst="straightConnector1">
            <a:avLst/>
          </a:prstGeom>
          <a:ln w="127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3611678-EEDE-4DC6-8F50-0246D916996B}"/>
              </a:ext>
            </a:extLst>
          </p:cNvPr>
          <p:cNvSpPr/>
          <p:nvPr/>
        </p:nvSpPr>
        <p:spPr>
          <a:xfrm>
            <a:off x="4684393" y="4181561"/>
            <a:ext cx="792205" cy="369332"/>
          </a:xfrm>
          <a:prstGeom prst="rect">
            <a:avLst/>
          </a:prstGeom>
        </p:spPr>
        <p:txBody>
          <a:bodyPr wrap="none">
            <a:spAutoFit/>
          </a:bodyPr>
          <a:lstStyle/>
          <a:p>
            <a:r>
              <a:rPr lang="en-US" altLang="zh-CN" dirty="0">
                <a:solidFill>
                  <a:srgbClr val="C00000"/>
                </a:solidFill>
                <a:latin typeface="Calibri" panose="020F0502020204030204" pitchFamily="34" charset="0"/>
                <a:cs typeface="Calibri" panose="020F0502020204030204" pitchFamily="34" charset="0"/>
              </a:rPr>
              <a:t>23%</a:t>
            </a:r>
            <a:r>
              <a:rPr lang="zh-CN" altLang="en-US" dirty="0">
                <a:solidFill>
                  <a:srgbClr val="C00000"/>
                </a:solidFill>
                <a:latin typeface="Calibri" panose="020F0502020204030204" pitchFamily="34" charset="0"/>
                <a:cs typeface="Calibri" panose="020F0502020204030204" pitchFamily="34" charset="0"/>
              </a:rPr>
              <a:t>↓</a:t>
            </a:r>
            <a:endParaRPr lang="zh-CN" altLang="en-US" dirty="0"/>
          </a:p>
        </p:txBody>
      </p:sp>
      <p:sp>
        <p:nvSpPr>
          <p:cNvPr id="15" name="椭圆 14">
            <a:extLst>
              <a:ext uri="{FF2B5EF4-FFF2-40B4-BE49-F238E27FC236}">
                <a16:creationId xmlns:a16="http://schemas.microsoft.com/office/drawing/2014/main" id="{1B956C2D-FD9A-4E8D-9624-33B121D0F755}"/>
              </a:ext>
            </a:extLst>
          </p:cNvPr>
          <p:cNvSpPr/>
          <p:nvPr/>
        </p:nvSpPr>
        <p:spPr>
          <a:xfrm rot="2534650">
            <a:off x="7761448" y="4484078"/>
            <a:ext cx="892665" cy="1403191"/>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431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697A2-C8AB-451C-ABB2-2A494A38713D}"/>
              </a:ext>
            </a:extLst>
          </p:cNvPr>
          <p:cNvSpPr>
            <a:spLocks noGrp="1"/>
          </p:cNvSpPr>
          <p:nvPr>
            <p:ph type="title"/>
          </p:nvPr>
        </p:nvSpPr>
        <p:spPr/>
        <p:txBody>
          <a:bodyPr/>
          <a:lstStyle/>
          <a:p>
            <a:r>
              <a:rPr lang="en-US" altLang="zh-CN" sz="3600" dirty="0"/>
              <a:t>Underlying Rationales</a:t>
            </a:r>
          </a:p>
        </p:txBody>
      </p:sp>
      <p:pic>
        <p:nvPicPr>
          <p:cNvPr id="9" name="图片 8">
            <a:extLst>
              <a:ext uri="{FF2B5EF4-FFF2-40B4-BE49-F238E27FC236}">
                <a16:creationId xmlns:a16="http://schemas.microsoft.com/office/drawing/2014/main" id="{BA732F93-2A27-447D-AE6B-4D6884C20D61}"/>
              </a:ext>
            </a:extLst>
          </p:cNvPr>
          <p:cNvPicPr>
            <a:picLocks noChangeAspect="1"/>
          </p:cNvPicPr>
          <p:nvPr/>
        </p:nvPicPr>
        <p:blipFill>
          <a:blip r:embed="rId3"/>
          <a:stretch>
            <a:fillRect/>
          </a:stretch>
        </p:blipFill>
        <p:spPr>
          <a:xfrm>
            <a:off x="246974" y="1863524"/>
            <a:ext cx="4993126" cy="3266964"/>
          </a:xfrm>
          <a:prstGeom prst="rect">
            <a:avLst/>
          </a:prstGeom>
        </p:spPr>
      </p:pic>
      <p:pic>
        <p:nvPicPr>
          <p:cNvPr id="11" name="图片 10">
            <a:extLst>
              <a:ext uri="{FF2B5EF4-FFF2-40B4-BE49-F238E27FC236}">
                <a16:creationId xmlns:a16="http://schemas.microsoft.com/office/drawing/2014/main" id="{80B3E21C-5C7B-4FAF-AA6B-B88AAD785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888" y="3095506"/>
            <a:ext cx="5949455" cy="830997"/>
          </a:xfrm>
          <a:prstGeom prst="rect">
            <a:avLst/>
          </a:prstGeom>
        </p:spPr>
      </p:pic>
      <p:sp>
        <p:nvSpPr>
          <p:cNvPr id="12" name="矩形 11">
            <a:extLst>
              <a:ext uri="{FF2B5EF4-FFF2-40B4-BE49-F238E27FC236}">
                <a16:creationId xmlns:a16="http://schemas.microsoft.com/office/drawing/2014/main" id="{206D1F81-7153-4588-B5C5-CEC2BB354DAC}"/>
              </a:ext>
            </a:extLst>
          </p:cNvPr>
          <p:cNvSpPr/>
          <p:nvPr/>
        </p:nvSpPr>
        <p:spPr>
          <a:xfrm>
            <a:off x="31569" y="5323671"/>
            <a:ext cx="6311405" cy="400110"/>
          </a:xfrm>
          <a:prstGeom prst="rect">
            <a:avLst/>
          </a:prstGeom>
        </p:spPr>
        <p:txBody>
          <a:bodyPr wrap="square">
            <a:spAutoFit/>
          </a:bodyPr>
          <a:lstStyle/>
          <a:p>
            <a:r>
              <a:rPr lang="en-US" altLang="zh-CN" sz="2000" b="1" dirty="0">
                <a:latin typeface="Calibri" panose="020F0502020204030204" pitchFamily="34" charset="0"/>
                <a:cs typeface="Calibri" panose="020F0502020204030204" pitchFamily="34" charset="0"/>
              </a:rPr>
              <a:t>(a) Trade-off between privacy budget and model accuracy</a:t>
            </a:r>
            <a:endParaRPr lang="zh-CN" altLang="en-US" sz="2000" b="1"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B7EF65CD-B83E-4E4B-96D6-E8D909730569}"/>
              </a:ext>
            </a:extLst>
          </p:cNvPr>
          <p:cNvSpPr/>
          <p:nvPr/>
        </p:nvSpPr>
        <p:spPr>
          <a:xfrm>
            <a:off x="6121888" y="4294971"/>
            <a:ext cx="5949455" cy="400110"/>
          </a:xfrm>
          <a:prstGeom prst="rect">
            <a:avLst/>
          </a:prstGeom>
        </p:spPr>
        <p:txBody>
          <a:bodyPr wrap="square">
            <a:spAutoFit/>
          </a:bodyPr>
          <a:lstStyle/>
          <a:p>
            <a:pPr algn="ctr"/>
            <a:r>
              <a:rPr lang="en-US" altLang="zh-CN" sz="2000" b="1" dirty="0">
                <a:latin typeface="Calibri" panose="020F0502020204030204" pitchFamily="34" charset="0"/>
                <a:cs typeface="Calibri" panose="020F0502020204030204" pitchFamily="34" charset="0"/>
              </a:rPr>
              <a:t>(b) More jobs, more budget</a:t>
            </a:r>
            <a:endParaRPr lang="zh-CN" alt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59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697A2-C8AB-451C-ABB2-2A494A38713D}"/>
              </a:ext>
            </a:extLst>
          </p:cNvPr>
          <p:cNvSpPr>
            <a:spLocks noGrp="1"/>
          </p:cNvSpPr>
          <p:nvPr>
            <p:ph type="title"/>
          </p:nvPr>
        </p:nvSpPr>
        <p:spPr/>
        <p:txBody>
          <a:bodyPr/>
          <a:lstStyle/>
          <a:p>
            <a:r>
              <a:rPr lang="en-US" altLang="zh-CN" sz="3600" dirty="0"/>
              <a:t>Goals</a:t>
            </a:r>
            <a:endParaRPr lang="zh-CN" altLang="en-US" sz="3600" dirty="0"/>
          </a:p>
        </p:txBody>
      </p:sp>
      <p:sp>
        <p:nvSpPr>
          <p:cNvPr id="5" name="矩形 4">
            <a:extLst>
              <a:ext uri="{FF2B5EF4-FFF2-40B4-BE49-F238E27FC236}">
                <a16:creationId xmlns:a16="http://schemas.microsoft.com/office/drawing/2014/main" id="{A2B98A17-FF5B-4A42-9416-E691A4A4ABF7}"/>
              </a:ext>
            </a:extLst>
          </p:cNvPr>
          <p:cNvSpPr/>
          <p:nvPr/>
        </p:nvSpPr>
        <p:spPr>
          <a:xfrm>
            <a:off x="262423" y="4921903"/>
            <a:ext cx="11748601" cy="646331"/>
          </a:xfrm>
          <a:prstGeom prst="rect">
            <a:avLst/>
          </a:prstGeom>
        </p:spPr>
        <p:txBody>
          <a:bodyPr wrap="none">
            <a:spAutoFit/>
          </a:bodyPr>
          <a:lstStyle/>
          <a:p>
            <a:r>
              <a:rPr lang="en-US" altLang="zh-CN" sz="3600" dirty="0">
                <a:solidFill>
                  <a:srgbClr val="C00000"/>
                </a:solidFill>
              </a:rPr>
              <a:t>In short, how to serve more FL jobs with tight privacy budget?</a:t>
            </a:r>
            <a:endParaRPr lang="zh-CN" altLang="en-US" sz="3600" dirty="0">
              <a:solidFill>
                <a:srgbClr val="C00000"/>
              </a:solidFill>
            </a:endParaRPr>
          </a:p>
        </p:txBody>
      </p:sp>
      <p:sp>
        <p:nvSpPr>
          <p:cNvPr id="6" name="矩形 5">
            <a:extLst>
              <a:ext uri="{FF2B5EF4-FFF2-40B4-BE49-F238E27FC236}">
                <a16:creationId xmlns:a16="http://schemas.microsoft.com/office/drawing/2014/main" id="{71F0ECAE-4818-4B8C-9F24-35DBA7E3563E}"/>
              </a:ext>
            </a:extLst>
          </p:cNvPr>
          <p:cNvSpPr/>
          <p:nvPr/>
        </p:nvSpPr>
        <p:spPr>
          <a:xfrm>
            <a:off x="200023" y="1498938"/>
            <a:ext cx="11811001" cy="2308324"/>
          </a:xfrm>
          <a:prstGeom prst="rect">
            <a:avLst/>
          </a:prstGeom>
        </p:spPr>
        <p:txBody>
          <a:bodyPr wrap="square">
            <a:spAutoFit/>
          </a:bodyPr>
          <a:lstStyle/>
          <a:p>
            <a:r>
              <a:rPr lang="en-US" altLang="zh-CN" sz="2400" dirty="0"/>
              <a:t>O</a:t>
            </a:r>
            <a:r>
              <a:rPr lang="zh-CN" altLang="en-US" sz="2400" dirty="0"/>
              <a:t>ur goal is to develop a unified </a:t>
            </a:r>
            <a:r>
              <a:rPr lang="en-US" altLang="zh-CN" sz="2400" dirty="0"/>
              <a:t>differentially private FL platform </a:t>
            </a:r>
            <a:r>
              <a:rPr lang="zh-CN" altLang="en-US" sz="2400" dirty="0"/>
              <a:t>that coordinates dynamically arrived FL jobs with sensitive user data streams. The platform aims to enforce a global (ε,δ)-DP guarantee across participating devices to control the leakage of user information. </a:t>
            </a:r>
            <a:endParaRPr lang="en-US" altLang="zh-CN" sz="2400" dirty="0"/>
          </a:p>
          <a:p>
            <a:endParaRPr lang="en-US" altLang="zh-CN" sz="2400" dirty="0"/>
          </a:p>
          <a:p>
            <a:r>
              <a:rPr lang="zh-CN" altLang="en-US" sz="2400" dirty="0"/>
              <a:t>To improve the utility of sensitive user data, it focuses on </a:t>
            </a:r>
            <a:r>
              <a:rPr lang="zh-CN" altLang="en-US" sz="2400" b="1" dirty="0"/>
              <a:t>how to schedule the global privacy budget to deliver more completed jobs and reduce SLO violation rate</a:t>
            </a:r>
            <a:r>
              <a:rPr lang="zh-CN" altLang="en-US" sz="2400" dirty="0"/>
              <a:t>.</a:t>
            </a:r>
          </a:p>
        </p:txBody>
      </p:sp>
    </p:spTree>
    <p:extLst>
      <p:ext uri="{BB962C8B-B14F-4D97-AF65-F5344CB8AC3E}">
        <p14:creationId xmlns:p14="http://schemas.microsoft.com/office/powerpoint/2010/main" val="35237027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12885</TotalTime>
  <Words>3250</Words>
  <Application>Microsoft Office PowerPoint</Application>
  <PresentationFormat>宽屏</PresentationFormat>
  <Paragraphs>374</Paragraphs>
  <Slides>23</Slides>
  <Notes>23</Notes>
  <HiddenSlides>23</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23</vt:i4>
      </vt:variant>
    </vt:vector>
  </HeadingPairs>
  <TitlesOfParts>
    <vt:vector size="35" baseType="lpstr">
      <vt:lpstr>等线</vt:lpstr>
      <vt:lpstr>等线 Light</vt:lpstr>
      <vt:lpstr>SimHei</vt:lpstr>
      <vt:lpstr>宋体</vt:lpstr>
      <vt:lpstr>微软雅黑</vt:lpstr>
      <vt:lpstr>Arial</vt:lpstr>
      <vt:lpstr>Calibri</vt:lpstr>
      <vt:lpstr>Cambria Math</vt:lpstr>
      <vt:lpstr>Times New Roman</vt:lpstr>
      <vt:lpstr>Wingdings</vt:lpstr>
      <vt:lpstr>Office 主题​​</vt:lpstr>
      <vt:lpstr>1_Office 主题​​</vt:lpstr>
      <vt:lpstr>PowerPoint 演示文稿</vt:lpstr>
      <vt:lpstr>PowerPoint 演示文稿</vt:lpstr>
      <vt:lpstr>Privacy Leakage in Data-driven Mobile Applications</vt:lpstr>
      <vt:lpstr>Federated Learning to Enhance Data Privacy</vt:lpstr>
      <vt:lpstr>Deep Leakage From Gradients</vt:lpstr>
      <vt:lpstr>Differential Privacy to Protect Gradient Exchange</vt:lpstr>
      <vt:lpstr>Challenges of Differentially Private FL System</vt:lpstr>
      <vt:lpstr>Underlying Rationales</vt:lpstr>
      <vt:lpstr>Goals</vt:lpstr>
      <vt:lpstr>FLScheduler: Privacy as a Resource</vt:lpstr>
      <vt:lpstr>FLScheduler: Privacy as a Resource</vt:lpstr>
      <vt:lpstr>FLScheduler: Privacy as a Resource</vt:lpstr>
      <vt:lpstr>FLScheduler: Privacy as a Resource</vt:lpstr>
      <vt:lpstr>Time-blocks Composition Theorem</vt:lpstr>
      <vt:lpstr>Time-blocks Composition Theorem</vt:lpstr>
      <vt:lpstr>Two-stage Privacy Budget Scheduling</vt:lpstr>
      <vt:lpstr>Two-stage Privacy Budget Scheduling</vt:lpstr>
      <vt:lpstr>Two-stage Privacy Budget Scheduling</vt:lpstr>
      <vt:lpstr>Evaluation</vt:lpstr>
      <vt:lpstr>Evaluation</vt:lpstr>
      <vt:lpstr>Evaluation</vt:lpstr>
      <vt:lpstr>Evaluation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dc:creator>
  <cp:lastModifiedBy>yuan</cp:lastModifiedBy>
  <cp:revision>223</cp:revision>
  <dcterms:created xsi:type="dcterms:W3CDTF">2023-04-29T02:16:48Z</dcterms:created>
  <dcterms:modified xsi:type="dcterms:W3CDTF">2023-05-11T08:36:38Z</dcterms:modified>
</cp:coreProperties>
</file>